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0" r:id="rId1"/>
  </p:sldMasterIdLst>
  <p:notesMasterIdLst>
    <p:notesMasterId r:id="rId51"/>
  </p:notesMasterIdLst>
  <p:handoutMasterIdLst>
    <p:handoutMasterId r:id="rId52"/>
  </p:handoutMasterIdLst>
  <p:sldIdLst>
    <p:sldId id="265" r:id="rId2"/>
    <p:sldId id="362" r:id="rId3"/>
    <p:sldId id="324" r:id="rId4"/>
    <p:sldId id="325" r:id="rId5"/>
    <p:sldId id="331" r:id="rId6"/>
    <p:sldId id="335" r:id="rId7"/>
    <p:sldId id="363" r:id="rId8"/>
    <p:sldId id="340" r:id="rId9"/>
    <p:sldId id="336" r:id="rId10"/>
    <p:sldId id="337" r:id="rId11"/>
    <p:sldId id="338" r:id="rId12"/>
    <p:sldId id="364" r:id="rId13"/>
    <p:sldId id="339" r:id="rId14"/>
    <p:sldId id="341" r:id="rId15"/>
    <p:sldId id="355" r:id="rId16"/>
    <p:sldId id="356" r:id="rId17"/>
    <p:sldId id="365" r:id="rId18"/>
    <p:sldId id="344" r:id="rId19"/>
    <p:sldId id="345" r:id="rId20"/>
    <p:sldId id="346" r:id="rId21"/>
    <p:sldId id="347" r:id="rId22"/>
    <p:sldId id="367" r:id="rId23"/>
    <p:sldId id="351" r:id="rId24"/>
    <p:sldId id="350" r:id="rId25"/>
    <p:sldId id="353" r:id="rId26"/>
    <p:sldId id="352" r:id="rId27"/>
    <p:sldId id="376" r:id="rId28"/>
    <p:sldId id="354" r:id="rId29"/>
    <p:sldId id="368" r:id="rId30"/>
    <p:sldId id="348" r:id="rId31"/>
    <p:sldId id="349" r:id="rId32"/>
    <p:sldId id="342" r:id="rId33"/>
    <p:sldId id="343" r:id="rId34"/>
    <p:sldId id="358" r:id="rId35"/>
    <p:sldId id="357" r:id="rId36"/>
    <p:sldId id="369" r:id="rId37"/>
    <p:sldId id="284" r:id="rId38"/>
    <p:sldId id="375" r:id="rId39"/>
    <p:sldId id="374" r:id="rId40"/>
    <p:sldId id="377" r:id="rId41"/>
    <p:sldId id="378" r:id="rId42"/>
    <p:sldId id="379" r:id="rId43"/>
    <p:sldId id="380" r:id="rId44"/>
    <p:sldId id="263" r:id="rId45"/>
    <p:sldId id="366" r:id="rId46"/>
    <p:sldId id="370" r:id="rId47"/>
    <p:sldId id="371" r:id="rId48"/>
    <p:sldId id="372" r:id="rId49"/>
    <p:sldId id="373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5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621" y="5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33487-2006-49EB-901C-C21BF168EFB2}" type="doc">
      <dgm:prSet loTypeId="urn:microsoft.com/office/officeart/2008/layout/LinedList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969109CC-6FDD-4928-997B-FF83E1A2BEF6}">
      <dgm:prSet/>
      <dgm:spPr/>
      <dgm:t>
        <a:bodyPr/>
        <a:lstStyle/>
        <a:p>
          <a:pPr algn="just"/>
          <a:r>
            <a:rPr lang="ru-RU" b="0" i="0" baseline="0" dirty="0"/>
            <a:t>	Перед тем как приступить к непосредственному сравнению районов Санкт-Петербурга в поиске наиболее комфортного для жизни, </a:t>
          </a:r>
          <a:r>
            <a:rPr lang="ru-RU" b="0" i="0" baseline="0" dirty="0">
              <a:solidFill>
                <a:schemeClr val="accent1"/>
              </a:solidFill>
            </a:rPr>
            <a:t>сначала оценим некоторые входные параметры</a:t>
          </a:r>
          <a:r>
            <a:rPr lang="ru-RU" b="0" i="0" baseline="0" dirty="0"/>
            <a:t> - площадь каждого района и количество жителей населяющих данный район, чтобы иметь их в виду при дальнейшем исследовании районов.</a:t>
          </a:r>
          <a:endParaRPr lang="ru-RU" b="0" dirty="0"/>
        </a:p>
      </dgm:t>
    </dgm:pt>
    <dgm:pt modelId="{FDF2F1E4-A85C-480E-8635-758425D253BE}" type="parTrans" cxnId="{3463351D-F953-4320-9740-49D5D0F6CED6}">
      <dgm:prSet/>
      <dgm:spPr/>
      <dgm:t>
        <a:bodyPr/>
        <a:lstStyle/>
        <a:p>
          <a:endParaRPr lang="ru-RU"/>
        </a:p>
      </dgm:t>
    </dgm:pt>
    <dgm:pt modelId="{9313B5C7-D3F3-414D-B08B-DD50BF496E92}" type="sibTrans" cxnId="{3463351D-F953-4320-9740-49D5D0F6CED6}">
      <dgm:prSet/>
      <dgm:spPr/>
      <dgm:t>
        <a:bodyPr/>
        <a:lstStyle/>
        <a:p>
          <a:endParaRPr lang="ru-RU"/>
        </a:p>
      </dgm:t>
    </dgm:pt>
    <dgm:pt modelId="{D762FE15-1C59-4668-B8DD-FD469FABEF86}">
      <dgm:prSet/>
      <dgm:spPr/>
      <dgm:t>
        <a:bodyPr/>
        <a:lstStyle/>
        <a:p>
          <a:pPr algn="just"/>
          <a:r>
            <a:rPr lang="ru-RU" b="0" i="0" baseline="0" dirty="0"/>
            <a:t>	Санкт- Петербург делится на </a:t>
          </a:r>
          <a:r>
            <a:rPr lang="ru-RU" b="0" i="0" baseline="0" dirty="0">
              <a:solidFill>
                <a:schemeClr val="accent1"/>
              </a:solidFill>
            </a:rPr>
            <a:t>18</a:t>
          </a:r>
          <a:r>
            <a:rPr lang="ru-RU" b="0" i="0" baseline="0" dirty="0"/>
            <a:t> внутригородских районов. Районы делятся на </a:t>
          </a:r>
          <a:r>
            <a:rPr lang="ru-RU" b="0" i="0" baseline="0" dirty="0">
              <a:solidFill>
                <a:schemeClr val="accent1"/>
              </a:solidFill>
            </a:rPr>
            <a:t>111</a:t>
          </a:r>
          <a:r>
            <a:rPr lang="ru-RU" b="0" i="0" baseline="0" dirty="0"/>
            <a:t> внутригородских муниципальных образований: </a:t>
          </a:r>
          <a:r>
            <a:rPr lang="ru-RU" b="0" i="0" baseline="0" dirty="0">
              <a:solidFill>
                <a:schemeClr val="accent1"/>
              </a:solidFill>
            </a:rPr>
            <a:t>81</a:t>
          </a:r>
          <a:r>
            <a:rPr lang="ru-RU" b="0" i="0" baseline="0" dirty="0"/>
            <a:t> муниципальный округ, 9 городов, </a:t>
          </a:r>
          <a:r>
            <a:rPr lang="ru-RU" b="0" i="0" baseline="0" dirty="0">
              <a:solidFill>
                <a:schemeClr val="accent1"/>
              </a:solidFill>
            </a:rPr>
            <a:t>21</a:t>
          </a:r>
          <a:r>
            <a:rPr lang="ru-RU" b="0" i="0" baseline="0" dirty="0"/>
            <a:t> поселок.</a:t>
          </a:r>
          <a:endParaRPr lang="ru-RU" b="0" dirty="0"/>
        </a:p>
      </dgm:t>
    </dgm:pt>
    <dgm:pt modelId="{0C0CBF36-5E9A-4316-8EC8-0993A3375351}" type="parTrans" cxnId="{5995909C-1639-4076-95DE-D08EB2EE1312}">
      <dgm:prSet/>
      <dgm:spPr/>
      <dgm:t>
        <a:bodyPr/>
        <a:lstStyle/>
        <a:p>
          <a:endParaRPr lang="ru-RU"/>
        </a:p>
      </dgm:t>
    </dgm:pt>
    <dgm:pt modelId="{427A8E03-7A05-40E0-AAC4-3FC32441AFBA}" type="sibTrans" cxnId="{5995909C-1639-4076-95DE-D08EB2EE1312}">
      <dgm:prSet/>
      <dgm:spPr/>
      <dgm:t>
        <a:bodyPr/>
        <a:lstStyle/>
        <a:p>
          <a:endParaRPr lang="ru-RU"/>
        </a:p>
      </dgm:t>
    </dgm:pt>
    <dgm:pt modelId="{671BC0A0-52C7-42AF-93E9-BF9FA05A8A42}" type="pres">
      <dgm:prSet presAssocID="{21233487-2006-49EB-901C-C21BF168EFB2}" presName="vert0" presStyleCnt="0">
        <dgm:presLayoutVars>
          <dgm:dir/>
          <dgm:animOne val="branch"/>
          <dgm:animLvl val="lvl"/>
        </dgm:presLayoutVars>
      </dgm:prSet>
      <dgm:spPr/>
    </dgm:pt>
    <dgm:pt modelId="{237847F9-E85C-452D-9383-8C90E5A3E196}" type="pres">
      <dgm:prSet presAssocID="{969109CC-6FDD-4928-997B-FF83E1A2BEF6}" presName="thickLine" presStyleLbl="alignNode1" presStyleIdx="0" presStyleCnt="2"/>
      <dgm:spPr/>
    </dgm:pt>
    <dgm:pt modelId="{CDAF9037-C393-41FB-8FE6-7D3C0789B4D4}" type="pres">
      <dgm:prSet presAssocID="{969109CC-6FDD-4928-997B-FF83E1A2BEF6}" presName="horz1" presStyleCnt="0"/>
      <dgm:spPr/>
    </dgm:pt>
    <dgm:pt modelId="{05EEEBB9-428C-42DA-BF84-8E0C27CF2572}" type="pres">
      <dgm:prSet presAssocID="{969109CC-6FDD-4928-997B-FF83E1A2BEF6}" presName="tx1" presStyleLbl="revTx" presStyleIdx="0" presStyleCnt="2"/>
      <dgm:spPr/>
    </dgm:pt>
    <dgm:pt modelId="{FD7FA4E1-F665-4BF9-AA1D-CB9FB23D94FB}" type="pres">
      <dgm:prSet presAssocID="{969109CC-6FDD-4928-997B-FF83E1A2BEF6}" presName="vert1" presStyleCnt="0"/>
      <dgm:spPr/>
    </dgm:pt>
    <dgm:pt modelId="{A10B4EDB-DD9C-4486-A7C1-05A4F3717CE6}" type="pres">
      <dgm:prSet presAssocID="{D762FE15-1C59-4668-B8DD-FD469FABEF86}" presName="thickLine" presStyleLbl="alignNode1" presStyleIdx="1" presStyleCnt="2"/>
      <dgm:spPr/>
    </dgm:pt>
    <dgm:pt modelId="{6A102591-98B1-4798-8001-8A0FD6ED09EB}" type="pres">
      <dgm:prSet presAssocID="{D762FE15-1C59-4668-B8DD-FD469FABEF86}" presName="horz1" presStyleCnt="0"/>
      <dgm:spPr/>
    </dgm:pt>
    <dgm:pt modelId="{DCA67A67-8A38-4BBB-BA98-0C280FB7C1C5}" type="pres">
      <dgm:prSet presAssocID="{D762FE15-1C59-4668-B8DD-FD469FABEF86}" presName="tx1" presStyleLbl="revTx" presStyleIdx="1" presStyleCnt="2"/>
      <dgm:spPr/>
    </dgm:pt>
    <dgm:pt modelId="{2B5AC835-871E-4C41-AE45-E5E479A41B0A}" type="pres">
      <dgm:prSet presAssocID="{D762FE15-1C59-4668-B8DD-FD469FABEF86}" presName="vert1" presStyleCnt="0"/>
      <dgm:spPr/>
    </dgm:pt>
  </dgm:ptLst>
  <dgm:cxnLst>
    <dgm:cxn modelId="{3463351D-F953-4320-9740-49D5D0F6CED6}" srcId="{21233487-2006-49EB-901C-C21BF168EFB2}" destId="{969109CC-6FDD-4928-997B-FF83E1A2BEF6}" srcOrd="0" destOrd="0" parTransId="{FDF2F1E4-A85C-480E-8635-758425D253BE}" sibTransId="{9313B5C7-D3F3-414D-B08B-DD50BF496E92}"/>
    <dgm:cxn modelId="{C21A0C3C-0A7F-4BBA-994D-D7A29C33C627}" type="presOf" srcId="{D762FE15-1C59-4668-B8DD-FD469FABEF86}" destId="{DCA67A67-8A38-4BBB-BA98-0C280FB7C1C5}" srcOrd="0" destOrd="0" presId="urn:microsoft.com/office/officeart/2008/layout/LinedList"/>
    <dgm:cxn modelId="{DF1CC45B-1FFC-4EBC-B083-883177D43696}" type="presOf" srcId="{21233487-2006-49EB-901C-C21BF168EFB2}" destId="{671BC0A0-52C7-42AF-93E9-BF9FA05A8A42}" srcOrd="0" destOrd="0" presId="urn:microsoft.com/office/officeart/2008/layout/LinedList"/>
    <dgm:cxn modelId="{9CD9BF83-DB86-4884-8944-A0B8EE62040F}" type="presOf" srcId="{969109CC-6FDD-4928-997B-FF83E1A2BEF6}" destId="{05EEEBB9-428C-42DA-BF84-8E0C27CF2572}" srcOrd="0" destOrd="0" presId="urn:microsoft.com/office/officeart/2008/layout/LinedList"/>
    <dgm:cxn modelId="{5995909C-1639-4076-95DE-D08EB2EE1312}" srcId="{21233487-2006-49EB-901C-C21BF168EFB2}" destId="{D762FE15-1C59-4668-B8DD-FD469FABEF86}" srcOrd="1" destOrd="0" parTransId="{0C0CBF36-5E9A-4316-8EC8-0993A3375351}" sibTransId="{427A8E03-7A05-40E0-AAC4-3FC32441AFBA}"/>
    <dgm:cxn modelId="{FF9996A2-F6C8-4F37-A75D-025DE640D344}" type="presParOf" srcId="{671BC0A0-52C7-42AF-93E9-BF9FA05A8A42}" destId="{237847F9-E85C-452D-9383-8C90E5A3E196}" srcOrd="0" destOrd="0" presId="urn:microsoft.com/office/officeart/2008/layout/LinedList"/>
    <dgm:cxn modelId="{14F6885E-71ED-4012-A112-FB2BAB00C7FE}" type="presParOf" srcId="{671BC0A0-52C7-42AF-93E9-BF9FA05A8A42}" destId="{CDAF9037-C393-41FB-8FE6-7D3C0789B4D4}" srcOrd="1" destOrd="0" presId="urn:microsoft.com/office/officeart/2008/layout/LinedList"/>
    <dgm:cxn modelId="{99315BFC-2F58-4E36-92B9-C5B3336DDB0C}" type="presParOf" srcId="{CDAF9037-C393-41FB-8FE6-7D3C0789B4D4}" destId="{05EEEBB9-428C-42DA-BF84-8E0C27CF2572}" srcOrd="0" destOrd="0" presId="urn:microsoft.com/office/officeart/2008/layout/LinedList"/>
    <dgm:cxn modelId="{004AF3A9-6C0E-45E3-87F6-5B6197621EC3}" type="presParOf" srcId="{CDAF9037-C393-41FB-8FE6-7D3C0789B4D4}" destId="{FD7FA4E1-F665-4BF9-AA1D-CB9FB23D94FB}" srcOrd="1" destOrd="0" presId="urn:microsoft.com/office/officeart/2008/layout/LinedList"/>
    <dgm:cxn modelId="{C2F09EDC-78C4-4EDC-98C4-CBCF8F2B5045}" type="presParOf" srcId="{671BC0A0-52C7-42AF-93E9-BF9FA05A8A42}" destId="{A10B4EDB-DD9C-4486-A7C1-05A4F3717CE6}" srcOrd="2" destOrd="0" presId="urn:microsoft.com/office/officeart/2008/layout/LinedList"/>
    <dgm:cxn modelId="{534264D8-C429-4C5E-931D-03235D6293DF}" type="presParOf" srcId="{671BC0A0-52C7-42AF-93E9-BF9FA05A8A42}" destId="{6A102591-98B1-4798-8001-8A0FD6ED09EB}" srcOrd="3" destOrd="0" presId="urn:microsoft.com/office/officeart/2008/layout/LinedList"/>
    <dgm:cxn modelId="{593002AE-F261-47E1-9907-D2A0668591C3}" type="presParOf" srcId="{6A102591-98B1-4798-8001-8A0FD6ED09EB}" destId="{DCA67A67-8A38-4BBB-BA98-0C280FB7C1C5}" srcOrd="0" destOrd="0" presId="urn:microsoft.com/office/officeart/2008/layout/LinedList"/>
    <dgm:cxn modelId="{A4AD05A9-4F82-4619-8AAD-BE15AF436B7E}" type="presParOf" srcId="{6A102591-98B1-4798-8001-8A0FD6ED09EB}" destId="{2B5AC835-871E-4C41-AE45-E5E479A41B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F18E44-94FD-4B34-B7AB-CFB2713673D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AED899-EC50-43B3-8CC0-9042D92E3B96}">
      <dgm:prSet custT="1"/>
      <dgm:spPr/>
      <dgm:t>
        <a:bodyPr/>
        <a:lstStyle/>
        <a:p>
          <a:pPr algn="just"/>
          <a:r>
            <a:rPr lang="ru-RU" sz="1400" baseline="0" dirty="0"/>
            <a:t>	</a:t>
          </a:r>
          <a:r>
            <a:rPr lang="ru-RU" sz="1200" baseline="0" dirty="0"/>
            <a:t>На гистограмме отображено распределение медучреждений по районам Санкт-Петербурга, в том числе</a:t>
          </a:r>
          <a:r>
            <a:rPr lang="en-US" sz="1200" baseline="0" dirty="0"/>
            <a:t>:</a:t>
          </a:r>
          <a:endParaRPr lang="ru-RU" sz="1200" dirty="0"/>
        </a:p>
      </dgm:t>
    </dgm:pt>
    <dgm:pt modelId="{19C019F1-E96B-4A87-9BA1-E1AB5BAF5E86}" type="parTrans" cxnId="{DF703304-242A-4CE0-B376-405E9963B34D}">
      <dgm:prSet/>
      <dgm:spPr/>
      <dgm:t>
        <a:bodyPr/>
        <a:lstStyle/>
        <a:p>
          <a:endParaRPr lang="ru-RU"/>
        </a:p>
      </dgm:t>
    </dgm:pt>
    <dgm:pt modelId="{E78DE1AA-C05D-4B0F-824F-006A688FD5AC}" type="sibTrans" cxnId="{DF703304-242A-4CE0-B376-405E9963B34D}">
      <dgm:prSet/>
      <dgm:spPr/>
      <dgm:t>
        <a:bodyPr/>
        <a:lstStyle/>
        <a:p>
          <a:endParaRPr lang="ru-RU"/>
        </a:p>
      </dgm:t>
    </dgm:pt>
    <dgm:pt modelId="{4F20709E-25EF-41EE-B263-C484EB8EA048}" type="pres">
      <dgm:prSet presAssocID="{23F18E44-94FD-4B34-B7AB-CFB2713673D3}" presName="vert0" presStyleCnt="0">
        <dgm:presLayoutVars>
          <dgm:dir/>
          <dgm:animOne val="branch"/>
          <dgm:animLvl val="lvl"/>
        </dgm:presLayoutVars>
      </dgm:prSet>
      <dgm:spPr/>
    </dgm:pt>
    <dgm:pt modelId="{4BC2AD0B-6BF5-4571-93AC-15F5DE41861F}" type="pres">
      <dgm:prSet presAssocID="{68AED899-EC50-43B3-8CC0-9042D92E3B96}" presName="thickLine" presStyleLbl="alignNode1" presStyleIdx="0" presStyleCnt="1"/>
      <dgm:spPr/>
    </dgm:pt>
    <dgm:pt modelId="{77C13CB1-74BF-427F-89F7-A5FB2B2642EA}" type="pres">
      <dgm:prSet presAssocID="{68AED899-EC50-43B3-8CC0-9042D92E3B96}" presName="horz1" presStyleCnt="0"/>
      <dgm:spPr/>
    </dgm:pt>
    <dgm:pt modelId="{6D0006BA-9F9E-4FF1-91DA-F6D32D9F90A4}" type="pres">
      <dgm:prSet presAssocID="{68AED899-EC50-43B3-8CC0-9042D92E3B96}" presName="tx1" presStyleLbl="revTx" presStyleIdx="0" presStyleCnt="1"/>
      <dgm:spPr/>
    </dgm:pt>
    <dgm:pt modelId="{3EDFBDDF-E73B-4C9C-A793-6DD0CD0872D4}" type="pres">
      <dgm:prSet presAssocID="{68AED899-EC50-43B3-8CC0-9042D92E3B96}" presName="vert1" presStyleCnt="0"/>
      <dgm:spPr/>
    </dgm:pt>
  </dgm:ptLst>
  <dgm:cxnLst>
    <dgm:cxn modelId="{DF703304-242A-4CE0-B376-405E9963B34D}" srcId="{23F18E44-94FD-4B34-B7AB-CFB2713673D3}" destId="{68AED899-EC50-43B3-8CC0-9042D92E3B96}" srcOrd="0" destOrd="0" parTransId="{19C019F1-E96B-4A87-9BA1-E1AB5BAF5E86}" sibTransId="{E78DE1AA-C05D-4B0F-824F-006A688FD5AC}"/>
    <dgm:cxn modelId="{8C3AAB49-CEBB-4921-8561-9B0946397B0A}" type="presOf" srcId="{23F18E44-94FD-4B34-B7AB-CFB2713673D3}" destId="{4F20709E-25EF-41EE-B263-C484EB8EA048}" srcOrd="0" destOrd="0" presId="urn:microsoft.com/office/officeart/2008/layout/LinedList"/>
    <dgm:cxn modelId="{23503F89-49A0-4029-99FE-605FE1E6F5EA}" type="presOf" srcId="{68AED899-EC50-43B3-8CC0-9042D92E3B96}" destId="{6D0006BA-9F9E-4FF1-91DA-F6D32D9F90A4}" srcOrd="0" destOrd="0" presId="urn:microsoft.com/office/officeart/2008/layout/LinedList"/>
    <dgm:cxn modelId="{86AE121F-9654-47BD-988D-7213442516C0}" type="presParOf" srcId="{4F20709E-25EF-41EE-B263-C484EB8EA048}" destId="{4BC2AD0B-6BF5-4571-93AC-15F5DE41861F}" srcOrd="0" destOrd="0" presId="urn:microsoft.com/office/officeart/2008/layout/LinedList"/>
    <dgm:cxn modelId="{5FE06207-D66D-47C0-896D-B838368C2458}" type="presParOf" srcId="{4F20709E-25EF-41EE-B263-C484EB8EA048}" destId="{77C13CB1-74BF-427F-89F7-A5FB2B2642EA}" srcOrd="1" destOrd="0" presId="urn:microsoft.com/office/officeart/2008/layout/LinedList"/>
    <dgm:cxn modelId="{18F11986-824A-42B3-8702-0C08C4717449}" type="presParOf" srcId="{77C13CB1-74BF-427F-89F7-A5FB2B2642EA}" destId="{6D0006BA-9F9E-4FF1-91DA-F6D32D9F90A4}" srcOrd="0" destOrd="0" presId="urn:microsoft.com/office/officeart/2008/layout/LinedList"/>
    <dgm:cxn modelId="{F31C83E6-33DC-4BCC-BC15-7A9792715821}" type="presParOf" srcId="{77C13CB1-74BF-427F-89F7-A5FB2B2642EA}" destId="{3EDFBDDF-E73B-4C9C-A793-6DD0CD0872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44456C-AA95-471A-90E9-116EC6B6262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215ED71-5419-4AD9-86DD-F6263889C831}">
      <dgm:prSet custT="1"/>
      <dgm:spPr/>
      <dgm:t>
        <a:bodyPr/>
        <a:lstStyle/>
        <a:p>
          <a:pPr algn="just"/>
          <a:r>
            <a:rPr lang="ru-RU" sz="1300" dirty="0"/>
            <a:t>	</a:t>
          </a:r>
          <a:r>
            <a:rPr lang="ru-RU" sz="1200" dirty="0"/>
            <a:t>Можно заметить, что наибольшая концентрация лечебных заведений наблюдается ближе к центру города, а наименьшая – на окраинах в отдаленных районах.</a:t>
          </a:r>
        </a:p>
      </dgm:t>
    </dgm:pt>
    <dgm:pt modelId="{E4F8F8E5-E185-49C9-BE1B-69445BB2264C}" type="parTrans" cxnId="{D1EA30F8-FB3E-46F2-A90B-B2B91D969BDA}">
      <dgm:prSet/>
      <dgm:spPr/>
      <dgm:t>
        <a:bodyPr/>
        <a:lstStyle/>
        <a:p>
          <a:endParaRPr lang="ru-RU"/>
        </a:p>
      </dgm:t>
    </dgm:pt>
    <dgm:pt modelId="{43D5D58E-766F-446F-9E0A-8AB53875D1B2}" type="sibTrans" cxnId="{D1EA30F8-FB3E-46F2-A90B-B2B91D969BDA}">
      <dgm:prSet/>
      <dgm:spPr/>
      <dgm:t>
        <a:bodyPr/>
        <a:lstStyle/>
        <a:p>
          <a:endParaRPr lang="ru-RU"/>
        </a:p>
      </dgm:t>
    </dgm:pt>
    <dgm:pt modelId="{B32231BD-47F4-4EFF-8BD4-228621CD13E5}" type="pres">
      <dgm:prSet presAssocID="{9644456C-AA95-471A-90E9-116EC6B6262A}" presName="vert0" presStyleCnt="0">
        <dgm:presLayoutVars>
          <dgm:dir/>
          <dgm:animOne val="branch"/>
          <dgm:animLvl val="lvl"/>
        </dgm:presLayoutVars>
      </dgm:prSet>
      <dgm:spPr/>
    </dgm:pt>
    <dgm:pt modelId="{17958283-1378-406A-9C4F-03168967E3AB}" type="pres">
      <dgm:prSet presAssocID="{5215ED71-5419-4AD9-86DD-F6263889C831}" presName="thickLine" presStyleLbl="alignNode1" presStyleIdx="0" presStyleCnt="1"/>
      <dgm:spPr/>
    </dgm:pt>
    <dgm:pt modelId="{B1A975B8-0B6E-4CB1-8E99-679C1A103C0A}" type="pres">
      <dgm:prSet presAssocID="{5215ED71-5419-4AD9-86DD-F6263889C831}" presName="horz1" presStyleCnt="0"/>
      <dgm:spPr/>
    </dgm:pt>
    <dgm:pt modelId="{98486880-CE24-48FE-B575-64BBCA306F29}" type="pres">
      <dgm:prSet presAssocID="{5215ED71-5419-4AD9-86DD-F6263889C831}" presName="tx1" presStyleLbl="revTx" presStyleIdx="0" presStyleCnt="1"/>
      <dgm:spPr/>
    </dgm:pt>
    <dgm:pt modelId="{9F720866-DCB3-4DAF-93ED-77C7F1E6E375}" type="pres">
      <dgm:prSet presAssocID="{5215ED71-5419-4AD9-86DD-F6263889C831}" presName="vert1" presStyleCnt="0"/>
      <dgm:spPr/>
    </dgm:pt>
  </dgm:ptLst>
  <dgm:cxnLst>
    <dgm:cxn modelId="{79DA9011-C346-463B-94F1-1B836F1913BC}" type="presOf" srcId="{9644456C-AA95-471A-90E9-116EC6B6262A}" destId="{B32231BD-47F4-4EFF-8BD4-228621CD13E5}" srcOrd="0" destOrd="0" presId="urn:microsoft.com/office/officeart/2008/layout/LinedList"/>
    <dgm:cxn modelId="{88AFA8B2-B3EC-46B2-863E-09B9B9501DD7}" type="presOf" srcId="{5215ED71-5419-4AD9-86DD-F6263889C831}" destId="{98486880-CE24-48FE-B575-64BBCA306F29}" srcOrd="0" destOrd="0" presId="urn:microsoft.com/office/officeart/2008/layout/LinedList"/>
    <dgm:cxn modelId="{D1EA30F8-FB3E-46F2-A90B-B2B91D969BDA}" srcId="{9644456C-AA95-471A-90E9-116EC6B6262A}" destId="{5215ED71-5419-4AD9-86DD-F6263889C831}" srcOrd="0" destOrd="0" parTransId="{E4F8F8E5-E185-49C9-BE1B-69445BB2264C}" sibTransId="{43D5D58E-766F-446F-9E0A-8AB53875D1B2}"/>
    <dgm:cxn modelId="{6474ACAF-CD70-40EC-B1C2-124A65D77BB4}" type="presParOf" srcId="{B32231BD-47F4-4EFF-8BD4-228621CD13E5}" destId="{17958283-1378-406A-9C4F-03168967E3AB}" srcOrd="0" destOrd="0" presId="urn:microsoft.com/office/officeart/2008/layout/LinedList"/>
    <dgm:cxn modelId="{545465A6-632C-49BC-B31D-5F60AF23DE91}" type="presParOf" srcId="{B32231BD-47F4-4EFF-8BD4-228621CD13E5}" destId="{B1A975B8-0B6E-4CB1-8E99-679C1A103C0A}" srcOrd="1" destOrd="0" presId="urn:microsoft.com/office/officeart/2008/layout/LinedList"/>
    <dgm:cxn modelId="{B73FF8EA-79A9-412C-9668-924EEAFB7F91}" type="presParOf" srcId="{B1A975B8-0B6E-4CB1-8E99-679C1A103C0A}" destId="{98486880-CE24-48FE-B575-64BBCA306F29}" srcOrd="0" destOrd="0" presId="urn:microsoft.com/office/officeart/2008/layout/LinedList"/>
    <dgm:cxn modelId="{1B708BAD-81EF-4CC2-9865-7B60277656D7}" type="presParOf" srcId="{B1A975B8-0B6E-4CB1-8E99-679C1A103C0A}" destId="{9F720866-DCB3-4DAF-93ED-77C7F1E6E37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D73DDE-DB4A-4579-B75D-69F7A672FA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34F6519-E752-4341-9AAB-E651AE92181F}">
      <dgm:prSet custT="1"/>
      <dgm:spPr/>
      <dgm:t>
        <a:bodyPr/>
        <a:lstStyle/>
        <a:p>
          <a:pPr algn="just"/>
          <a:r>
            <a:rPr lang="ru-RU" sz="1400" baseline="0" dirty="0"/>
            <a:t>	</a:t>
          </a:r>
          <a:r>
            <a:rPr lang="ru-RU" sz="1300" baseline="0" dirty="0"/>
            <a:t>Спортивные объекты — необходимая инфраструктура для поддержания здоровья населения. К тому же, быстрый темп жизни Петербурга заставляет поддерживать определенную форму. Поэтому, наличие спортивной инфраструктуры, такой как стадионы, тренажёрные залы, беговые и велосипедные дорожки, а также бассейны, делает район более привлекательным для активных людей, семей с детьми и молодёжи. </a:t>
          </a:r>
          <a:r>
            <a:rPr lang="ru-RU" sz="1300" baseline="0" dirty="0">
              <a:solidFill>
                <a:schemeClr val="accent1"/>
              </a:solidFill>
            </a:rPr>
            <a:t>Оценим ситуацию со спортивной инфраструктурой в Петербурге подробнее.</a:t>
          </a:r>
          <a:endParaRPr lang="ru-RU" sz="1300" dirty="0">
            <a:solidFill>
              <a:schemeClr val="accent1"/>
            </a:solidFill>
          </a:endParaRPr>
        </a:p>
      </dgm:t>
    </dgm:pt>
    <dgm:pt modelId="{17129B37-8717-4AB1-9565-CD2E6E3D9A65}" type="parTrans" cxnId="{2E68CE99-6BDA-405D-AD82-1B01B40260D7}">
      <dgm:prSet/>
      <dgm:spPr/>
      <dgm:t>
        <a:bodyPr/>
        <a:lstStyle/>
        <a:p>
          <a:endParaRPr lang="ru-RU"/>
        </a:p>
      </dgm:t>
    </dgm:pt>
    <dgm:pt modelId="{729F8285-27DA-49F7-99CB-C9672DAAA468}" type="sibTrans" cxnId="{2E68CE99-6BDA-405D-AD82-1B01B40260D7}">
      <dgm:prSet/>
      <dgm:spPr/>
      <dgm:t>
        <a:bodyPr/>
        <a:lstStyle/>
        <a:p>
          <a:endParaRPr lang="ru-RU"/>
        </a:p>
      </dgm:t>
    </dgm:pt>
    <dgm:pt modelId="{8316EFE3-D797-4F41-8300-2291E162835C}" type="pres">
      <dgm:prSet presAssocID="{CDD73DDE-DB4A-4579-B75D-69F7A672FA83}" presName="vert0" presStyleCnt="0">
        <dgm:presLayoutVars>
          <dgm:dir/>
          <dgm:animOne val="branch"/>
          <dgm:animLvl val="lvl"/>
        </dgm:presLayoutVars>
      </dgm:prSet>
      <dgm:spPr/>
    </dgm:pt>
    <dgm:pt modelId="{1D1759FA-C642-472D-A32F-37E373AA854B}" type="pres">
      <dgm:prSet presAssocID="{134F6519-E752-4341-9AAB-E651AE92181F}" presName="thickLine" presStyleLbl="alignNode1" presStyleIdx="0" presStyleCnt="1"/>
      <dgm:spPr/>
    </dgm:pt>
    <dgm:pt modelId="{826F048D-604C-468F-999B-EBBC123E40B6}" type="pres">
      <dgm:prSet presAssocID="{134F6519-E752-4341-9AAB-E651AE92181F}" presName="horz1" presStyleCnt="0"/>
      <dgm:spPr/>
    </dgm:pt>
    <dgm:pt modelId="{290C265B-912A-4491-B672-BF8D9C33234D}" type="pres">
      <dgm:prSet presAssocID="{134F6519-E752-4341-9AAB-E651AE92181F}" presName="tx1" presStyleLbl="revTx" presStyleIdx="0" presStyleCnt="1"/>
      <dgm:spPr/>
    </dgm:pt>
    <dgm:pt modelId="{7E74AB0F-E5EA-433E-9F1D-DD2E3E13EED5}" type="pres">
      <dgm:prSet presAssocID="{134F6519-E752-4341-9AAB-E651AE92181F}" presName="vert1" presStyleCnt="0"/>
      <dgm:spPr/>
    </dgm:pt>
  </dgm:ptLst>
  <dgm:cxnLst>
    <dgm:cxn modelId="{363F1498-7A20-46AA-B3AC-F261E99965B5}" type="presOf" srcId="{CDD73DDE-DB4A-4579-B75D-69F7A672FA83}" destId="{8316EFE3-D797-4F41-8300-2291E162835C}" srcOrd="0" destOrd="0" presId="urn:microsoft.com/office/officeart/2008/layout/LinedList"/>
    <dgm:cxn modelId="{2E68CE99-6BDA-405D-AD82-1B01B40260D7}" srcId="{CDD73DDE-DB4A-4579-B75D-69F7A672FA83}" destId="{134F6519-E752-4341-9AAB-E651AE92181F}" srcOrd="0" destOrd="0" parTransId="{17129B37-8717-4AB1-9565-CD2E6E3D9A65}" sibTransId="{729F8285-27DA-49F7-99CB-C9672DAAA468}"/>
    <dgm:cxn modelId="{BD76E8B8-14D8-4928-B2AB-8090B037E17D}" type="presOf" srcId="{134F6519-E752-4341-9AAB-E651AE92181F}" destId="{290C265B-912A-4491-B672-BF8D9C33234D}" srcOrd="0" destOrd="0" presId="urn:microsoft.com/office/officeart/2008/layout/LinedList"/>
    <dgm:cxn modelId="{E4E512E5-1F2A-46A1-B0AD-4DD7E5A0EA70}" type="presParOf" srcId="{8316EFE3-D797-4F41-8300-2291E162835C}" destId="{1D1759FA-C642-472D-A32F-37E373AA854B}" srcOrd="0" destOrd="0" presId="urn:microsoft.com/office/officeart/2008/layout/LinedList"/>
    <dgm:cxn modelId="{23CA47DA-2408-4C04-BB54-D868739E3794}" type="presParOf" srcId="{8316EFE3-D797-4F41-8300-2291E162835C}" destId="{826F048D-604C-468F-999B-EBBC123E40B6}" srcOrd="1" destOrd="0" presId="urn:microsoft.com/office/officeart/2008/layout/LinedList"/>
    <dgm:cxn modelId="{31A72986-885C-4EDA-A05A-334C6B21F0AD}" type="presParOf" srcId="{826F048D-604C-468F-999B-EBBC123E40B6}" destId="{290C265B-912A-4491-B672-BF8D9C33234D}" srcOrd="0" destOrd="0" presId="urn:microsoft.com/office/officeart/2008/layout/LinedList"/>
    <dgm:cxn modelId="{FB019DFE-3ED1-485E-822D-1BBD5C12A778}" type="presParOf" srcId="{826F048D-604C-468F-999B-EBBC123E40B6}" destId="{7E74AB0F-E5EA-433E-9F1D-DD2E3E13EE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E9026D-3255-4A02-B502-0FC3857CE93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5253177-2A79-47F1-936B-E0D60D8727C9}">
      <dgm:prSet custT="1"/>
      <dgm:spPr/>
      <dgm:t>
        <a:bodyPr/>
        <a:lstStyle/>
        <a:p>
          <a:pPr algn="just"/>
          <a:r>
            <a:rPr lang="ru-RU" sz="1000" baseline="0" dirty="0"/>
            <a:t>	</a:t>
          </a:r>
          <a:r>
            <a:rPr lang="ru-RU" sz="1100" baseline="0" dirty="0"/>
            <a:t>В Санкт-Петербурге создана благоприятная среда для развития спорта, в том числе на профессиональном уровне. В городе действует множество специализированных школ и академий, где спортсмены могут совершенствовать свои навыки под руководством квалифицированных тренеров. Эти учреждения предоставляют возможности для тренировок как начинающим спортсменам, так и тем, кто стремится выйти на профессиональный уровень.</a:t>
          </a:r>
        </a:p>
        <a:p>
          <a:pPr algn="just"/>
          <a:endParaRPr lang="ru-RU" sz="1100" baseline="0" dirty="0"/>
        </a:p>
        <a:p>
          <a:pPr algn="just"/>
          <a:endParaRPr lang="ru-RU" sz="1100" baseline="0" dirty="0"/>
        </a:p>
        <a:p>
          <a:pPr algn="just"/>
          <a:endParaRPr lang="ru-RU" sz="1000" dirty="0"/>
        </a:p>
      </dgm:t>
    </dgm:pt>
    <dgm:pt modelId="{6AD2B4B1-9B01-422F-9A47-2D0EB434FCFA}" type="parTrans" cxnId="{CA278B37-E0EE-4A76-BAF7-7DBFC2A330F5}">
      <dgm:prSet/>
      <dgm:spPr/>
      <dgm:t>
        <a:bodyPr/>
        <a:lstStyle/>
        <a:p>
          <a:endParaRPr lang="ru-RU"/>
        </a:p>
      </dgm:t>
    </dgm:pt>
    <dgm:pt modelId="{AE86EC01-57A6-46C5-8F44-2D81C97F4B95}" type="sibTrans" cxnId="{CA278B37-E0EE-4A76-BAF7-7DBFC2A330F5}">
      <dgm:prSet/>
      <dgm:spPr/>
      <dgm:t>
        <a:bodyPr/>
        <a:lstStyle/>
        <a:p>
          <a:endParaRPr lang="ru-RU"/>
        </a:p>
      </dgm:t>
    </dgm:pt>
    <dgm:pt modelId="{8327C405-5AD5-4BAE-B4C8-0CCC507CEBED}">
      <dgm:prSet custT="1"/>
      <dgm:spPr/>
      <dgm:t>
        <a:bodyPr/>
        <a:lstStyle/>
        <a:p>
          <a:pPr algn="just"/>
          <a:r>
            <a:rPr lang="ru-RU" sz="1100" baseline="0" dirty="0"/>
            <a:t>	На гистограмме справа видно, что Петроградский район гораздо более комфортен для проживания спортсменов – очевидно, что путь до спортивной школы, где они проводят большую часть своего дня, займет меньше времени. </a:t>
          </a:r>
          <a:endParaRPr lang="ru-RU" sz="1100" dirty="0"/>
        </a:p>
      </dgm:t>
    </dgm:pt>
    <dgm:pt modelId="{C46B6C7B-4B5E-4092-88B5-B1BD8CBE709A}" type="parTrans" cxnId="{BE822042-0383-478E-966A-7889D2820799}">
      <dgm:prSet/>
      <dgm:spPr/>
      <dgm:t>
        <a:bodyPr/>
        <a:lstStyle/>
        <a:p>
          <a:endParaRPr lang="ru-RU"/>
        </a:p>
      </dgm:t>
    </dgm:pt>
    <dgm:pt modelId="{8FD85EA8-093C-4552-B971-68B081B43516}" type="sibTrans" cxnId="{BE822042-0383-478E-966A-7889D2820799}">
      <dgm:prSet/>
      <dgm:spPr/>
      <dgm:t>
        <a:bodyPr/>
        <a:lstStyle/>
        <a:p>
          <a:endParaRPr lang="ru-RU"/>
        </a:p>
      </dgm:t>
    </dgm:pt>
    <dgm:pt modelId="{7EE872F8-0BE7-43D7-B77A-1FE6C44E31F5}" type="pres">
      <dgm:prSet presAssocID="{C8E9026D-3255-4A02-B502-0FC3857CE932}" presName="vert0" presStyleCnt="0">
        <dgm:presLayoutVars>
          <dgm:dir/>
          <dgm:animOne val="branch"/>
          <dgm:animLvl val="lvl"/>
        </dgm:presLayoutVars>
      </dgm:prSet>
      <dgm:spPr/>
    </dgm:pt>
    <dgm:pt modelId="{9112CB43-F763-4B5B-B92F-827D9194E22E}" type="pres">
      <dgm:prSet presAssocID="{35253177-2A79-47F1-936B-E0D60D8727C9}" presName="thickLine" presStyleLbl="alignNode1" presStyleIdx="0" presStyleCnt="2"/>
      <dgm:spPr/>
    </dgm:pt>
    <dgm:pt modelId="{202D2A2D-AE49-43A4-A217-63A02E9420A2}" type="pres">
      <dgm:prSet presAssocID="{35253177-2A79-47F1-936B-E0D60D8727C9}" presName="horz1" presStyleCnt="0"/>
      <dgm:spPr/>
    </dgm:pt>
    <dgm:pt modelId="{216F12F0-E4D8-480A-B5DD-372C24631AA1}" type="pres">
      <dgm:prSet presAssocID="{35253177-2A79-47F1-936B-E0D60D8727C9}" presName="tx1" presStyleLbl="revTx" presStyleIdx="0" presStyleCnt="2"/>
      <dgm:spPr/>
    </dgm:pt>
    <dgm:pt modelId="{D971982B-74FF-468D-8B8B-E229F22C538B}" type="pres">
      <dgm:prSet presAssocID="{35253177-2A79-47F1-936B-E0D60D8727C9}" presName="vert1" presStyleCnt="0"/>
      <dgm:spPr/>
    </dgm:pt>
    <dgm:pt modelId="{2E9E729C-18DC-4ED4-9D42-48E64468EB40}" type="pres">
      <dgm:prSet presAssocID="{8327C405-5AD5-4BAE-B4C8-0CCC507CEBED}" presName="thickLine" presStyleLbl="alignNode1" presStyleIdx="1" presStyleCnt="2"/>
      <dgm:spPr/>
    </dgm:pt>
    <dgm:pt modelId="{8282FDB6-AD84-4919-8682-BB1F3DAC6A50}" type="pres">
      <dgm:prSet presAssocID="{8327C405-5AD5-4BAE-B4C8-0CCC507CEBED}" presName="horz1" presStyleCnt="0"/>
      <dgm:spPr/>
    </dgm:pt>
    <dgm:pt modelId="{22E39EA6-1F19-4DE8-B849-4A157B80C028}" type="pres">
      <dgm:prSet presAssocID="{8327C405-5AD5-4BAE-B4C8-0CCC507CEBED}" presName="tx1" presStyleLbl="revTx" presStyleIdx="1" presStyleCnt="2" custScaleY="86885"/>
      <dgm:spPr/>
    </dgm:pt>
    <dgm:pt modelId="{CCDBF01B-172B-4DA1-AB6E-4F31ED08804C}" type="pres">
      <dgm:prSet presAssocID="{8327C405-5AD5-4BAE-B4C8-0CCC507CEBED}" presName="vert1" presStyleCnt="0"/>
      <dgm:spPr/>
    </dgm:pt>
  </dgm:ptLst>
  <dgm:cxnLst>
    <dgm:cxn modelId="{CA278B37-E0EE-4A76-BAF7-7DBFC2A330F5}" srcId="{C8E9026D-3255-4A02-B502-0FC3857CE932}" destId="{35253177-2A79-47F1-936B-E0D60D8727C9}" srcOrd="0" destOrd="0" parTransId="{6AD2B4B1-9B01-422F-9A47-2D0EB434FCFA}" sibTransId="{AE86EC01-57A6-46C5-8F44-2D81C97F4B95}"/>
    <dgm:cxn modelId="{BE822042-0383-478E-966A-7889D2820799}" srcId="{C8E9026D-3255-4A02-B502-0FC3857CE932}" destId="{8327C405-5AD5-4BAE-B4C8-0CCC507CEBED}" srcOrd="1" destOrd="0" parTransId="{C46B6C7B-4B5E-4092-88B5-B1BD8CBE709A}" sibTransId="{8FD85EA8-093C-4552-B971-68B081B43516}"/>
    <dgm:cxn modelId="{8A3DD242-2528-42A3-8808-0E9BB8634397}" type="presOf" srcId="{C8E9026D-3255-4A02-B502-0FC3857CE932}" destId="{7EE872F8-0BE7-43D7-B77A-1FE6C44E31F5}" srcOrd="0" destOrd="0" presId="urn:microsoft.com/office/officeart/2008/layout/LinedList"/>
    <dgm:cxn modelId="{88A272B0-05D7-4BB8-BAA5-44BB801437EA}" type="presOf" srcId="{8327C405-5AD5-4BAE-B4C8-0CCC507CEBED}" destId="{22E39EA6-1F19-4DE8-B849-4A157B80C028}" srcOrd="0" destOrd="0" presId="urn:microsoft.com/office/officeart/2008/layout/LinedList"/>
    <dgm:cxn modelId="{17ED56D2-9502-49CA-B52A-9C10BE3664FB}" type="presOf" srcId="{35253177-2A79-47F1-936B-E0D60D8727C9}" destId="{216F12F0-E4D8-480A-B5DD-372C24631AA1}" srcOrd="0" destOrd="0" presId="urn:microsoft.com/office/officeart/2008/layout/LinedList"/>
    <dgm:cxn modelId="{F4B07046-3B17-4EDA-A45B-54CD3B4177B0}" type="presParOf" srcId="{7EE872F8-0BE7-43D7-B77A-1FE6C44E31F5}" destId="{9112CB43-F763-4B5B-B92F-827D9194E22E}" srcOrd="0" destOrd="0" presId="urn:microsoft.com/office/officeart/2008/layout/LinedList"/>
    <dgm:cxn modelId="{DCF56521-D012-4324-BB57-E75984C25D74}" type="presParOf" srcId="{7EE872F8-0BE7-43D7-B77A-1FE6C44E31F5}" destId="{202D2A2D-AE49-43A4-A217-63A02E9420A2}" srcOrd="1" destOrd="0" presId="urn:microsoft.com/office/officeart/2008/layout/LinedList"/>
    <dgm:cxn modelId="{4E10B274-F92E-4945-9DEA-3E90E9170BE9}" type="presParOf" srcId="{202D2A2D-AE49-43A4-A217-63A02E9420A2}" destId="{216F12F0-E4D8-480A-B5DD-372C24631AA1}" srcOrd="0" destOrd="0" presId="urn:microsoft.com/office/officeart/2008/layout/LinedList"/>
    <dgm:cxn modelId="{0DCD6283-E8EB-4D14-B0ED-146B2C38FA9C}" type="presParOf" srcId="{202D2A2D-AE49-43A4-A217-63A02E9420A2}" destId="{D971982B-74FF-468D-8B8B-E229F22C538B}" srcOrd="1" destOrd="0" presId="urn:microsoft.com/office/officeart/2008/layout/LinedList"/>
    <dgm:cxn modelId="{6F25973A-A840-485B-AB84-5E64D304DD81}" type="presParOf" srcId="{7EE872F8-0BE7-43D7-B77A-1FE6C44E31F5}" destId="{2E9E729C-18DC-4ED4-9D42-48E64468EB40}" srcOrd="2" destOrd="0" presId="urn:microsoft.com/office/officeart/2008/layout/LinedList"/>
    <dgm:cxn modelId="{7FA03525-36EE-4CFA-B187-5A2E79DA44F9}" type="presParOf" srcId="{7EE872F8-0BE7-43D7-B77A-1FE6C44E31F5}" destId="{8282FDB6-AD84-4919-8682-BB1F3DAC6A50}" srcOrd="3" destOrd="0" presId="urn:microsoft.com/office/officeart/2008/layout/LinedList"/>
    <dgm:cxn modelId="{54045447-6D8B-42E3-8842-CFE32963A67D}" type="presParOf" srcId="{8282FDB6-AD84-4919-8682-BB1F3DAC6A50}" destId="{22E39EA6-1F19-4DE8-B849-4A157B80C028}" srcOrd="0" destOrd="0" presId="urn:microsoft.com/office/officeart/2008/layout/LinedList"/>
    <dgm:cxn modelId="{4E14210E-AB4E-4C83-BB40-493843CD80AC}" type="presParOf" srcId="{8282FDB6-AD84-4919-8682-BB1F3DAC6A50}" destId="{CCDBF01B-172B-4DA1-AB6E-4F31ED0880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266D3C-02BA-4D36-ACF5-A84410CBE52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710926F-6587-4BAF-9571-105089D53CB2}">
      <dgm:prSet/>
      <dgm:spPr/>
      <dgm:t>
        <a:bodyPr/>
        <a:lstStyle/>
        <a:p>
          <a:pPr algn="just"/>
          <a:r>
            <a:rPr lang="en-US" b="0" i="0" baseline="0" dirty="0"/>
            <a:t>	</a:t>
          </a:r>
          <a:r>
            <a:rPr lang="ru-RU" b="0" i="0" baseline="0" dirty="0"/>
            <a:t>Дети в Санкт-Петербурге точно не обделены количеством образовательных организаций</a:t>
          </a:r>
          <a:r>
            <a:rPr lang="ru-RU" baseline="0" dirty="0"/>
            <a:t>. Детские сады, школы, государственные и частные учреждения дополнительного образования – всего этого в СПб в избытке. </a:t>
          </a:r>
          <a:endParaRPr lang="ru-RU" dirty="0"/>
        </a:p>
      </dgm:t>
    </dgm:pt>
    <dgm:pt modelId="{9A2DBFA7-F441-4177-B759-299D6EE457C2}" type="parTrans" cxnId="{61ECA8EE-37CE-4EDC-B139-80929A4E936C}">
      <dgm:prSet/>
      <dgm:spPr/>
      <dgm:t>
        <a:bodyPr/>
        <a:lstStyle/>
        <a:p>
          <a:endParaRPr lang="ru-RU"/>
        </a:p>
      </dgm:t>
    </dgm:pt>
    <dgm:pt modelId="{3FF2A667-4436-4B79-8582-086630180EE9}" type="sibTrans" cxnId="{61ECA8EE-37CE-4EDC-B139-80929A4E936C}">
      <dgm:prSet/>
      <dgm:spPr/>
      <dgm:t>
        <a:bodyPr/>
        <a:lstStyle/>
        <a:p>
          <a:endParaRPr lang="ru-RU"/>
        </a:p>
      </dgm:t>
    </dgm:pt>
    <dgm:pt modelId="{10171E5E-B8F9-4875-A2CB-72CF8A6C492A}">
      <dgm:prSet/>
      <dgm:spPr/>
      <dgm:t>
        <a:bodyPr/>
        <a:lstStyle/>
        <a:p>
          <a:pPr algn="just"/>
          <a:r>
            <a:rPr lang="en-US" baseline="0" dirty="0"/>
            <a:t>	</a:t>
          </a:r>
          <a:r>
            <a:rPr lang="ru-RU" baseline="0" dirty="0"/>
            <a:t>Город предоставляет детям уникальные возможности для всестороннего образования и развития, что делает его комфортным местом для жизни семей с детьми. Тем не менее, в нашем исследовании, необходимо оценить </a:t>
          </a:r>
          <a:r>
            <a:rPr lang="ru-RU" b="1" baseline="0" dirty="0"/>
            <a:t>локальные</a:t>
          </a:r>
          <a:r>
            <a:rPr lang="ru-RU" baseline="0" dirty="0"/>
            <a:t> показатели распределения детских учреждений в каждом районе.</a:t>
          </a:r>
          <a:endParaRPr lang="ru-RU" dirty="0"/>
        </a:p>
      </dgm:t>
    </dgm:pt>
    <dgm:pt modelId="{35E3367F-8BB7-48CB-AD15-BB5887BF1437}" type="parTrans" cxnId="{59E16E54-774B-455B-9FE2-DD037C45EC17}">
      <dgm:prSet/>
      <dgm:spPr/>
      <dgm:t>
        <a:bodyPr/>
        <a:lstStyle/>
        <a:p>
          <a:endParaRPr lang="ru-RU"/>
        </a:p>
      </dgm:t>
    </dgm:pt>
    <dgm:pt modelId="{59A5B122-6B45-4B9B-9EB8-980F6E039108}" type="sibTrans" cxnId="{59E16E54-774B-455B-9FE2-DD037C45EC17}">
      <dgm:prSet/>
      <dgm:spPr/>
      <dgm:t>
        <a:bodyPr/>
        <a:lstStyle/>
        <a:p>
          <a:endParaRPr lang="ru-RU"/>
        </a:p>
      </dgm:t>
    </dgm:pt>
    <dgm:pt modelId="{CE66FB7C-E75A-47A0-973C-60CE404B31D5}" type="pres">
      <dgm:prSet presAssocID="{C1266D3C-02BA-4D36-ACF5-A84410CBE529}" presName="vert0" presStyleCnt="0">
        <dgm:presLayoutVars>
          <dgm:dir/>
          <dgm:animOne val="branch"/>
          <dgm:animLvl val="lvl"/>
        </dgm:presLayoutVars>
      </dgm:prSet>
      <dgm:spPr/>
    </dgm:pt>
    <dgm:pt modelId="{D13F5DF0-52C0-4FCA-9B52-85BF4C41E620}" type="pres">
      <dgm:prSet presAssocID="{4710926F-6587-4BAF-9571-105089D53CB2}" presName="thickLine" presStyleLbl="alignNode1" presStyleIdx="0" presStyleCnt="2"/>
      <dgm:spPr/>
    </dgm:pt>
    <dgm:pt modelId="{2AEBF3CF-2DE8-405A-9981-ABC38F5EFF4D}" type="pres">
      <dgm:prSet presAssocID="{4710926F-6587-4BAF-9571-105089D53CB2}" presName="horz1" presStyleCnt="0"/>
      <dgm:spPr/>
    </dgm:pt>
    <dgm:pt modelId="{DDEFF177-D29E-47E6-BA01-C2A3DA723CEF}" type="pres">
      <dgm:prSet presAssocID="{4710926F-6587-4BAF-9571-105089D53CB2}" presName="tx1" presStyleLbl="revTx" presStyleIdx="0" presStyleCnt="2"/>
      <dgm:spPr/>
    </dgm:pt>
    <dgm:pt modelId="{EDF14121-86D7-47CA-9283-E82F1E5F3A8E}" type="pres">
      <dgm:prSet presAssocID="{4710926F-6587-4BAF-9571-105089D53CB2}" presName="vert1" presStyleCnt="0"/>
      <dgm:spPr/>
    </dgm:pt>
    <dgm:pt modelId="{13C7A322-F585-482A-876C-E2B8B634AD7C}" type="pres">
      <dgm:prSet presAssocID="{10171E5E-B8F9-4875-A2CB-72CF8A6C492A}" presName="thickLine" presStyleLbl="alignNode1" presStyleIdx="1" presStyleCnt="2"/>
      <dgm:spPr/>
    </dgm:pt>
    <dgm:pt modelId="{38BA7A98-49B1-451E-8863-0FF49C583E2A}" type="pres">
      <dgm:prSet presAssocID="{10171E5E-B8F9-4875-A2CB-72CF8A6C492A}" presName="horz1" presStyleCnt="0"/>
      <dgm:spPr/>
    </dgm:pt>
    <dgm:pt modelId="{68D976B1-B55D-4669-B227-F2079BF7837F}" type="pres">
      <dgm:prSet presAssocID="{10171E5E-B8F9-4875-A2CB-72CF8A6C492A}" presName="tx1" presStyleLbl="revTx" presStyleIdx="1" presStyleCnt="2"/>
      <dgm:spPr/>
    </dgm:pt>
    <dgm:pt modelId="{9E024D6F-3A94-4A8E-8D79-6BB62FC5A366}" type="pres">
      <dgm:prSet presAssocID="{10171E5E-B8F9-4875-A2CB-72CF8A6C492A}" presName="vert1" presStyleCnt="0"/>
      <dgm:spPr/>
    </dgm:pt>
  </dgm:ptLst>
  <dgm:cxnLst>
    <dgm:cxn modelId="{DB70A90B-BDBA-4941-BF0A-76E8752CE902}" type="presOf" srcId="{4710926F-6587-4BAF-9571-105089D53CB2}" destId="{DDEFF177-D29E-47E6-BA01-C2A3DA723CEF}" srcOrd="0" destOrd="0" presId="urn:microsoft.com/office/officeart/2008/layout/LinedList"/>
    <dgm:cxn modelId="{48961C2C-1996-4011-9E8C-1D09EF3BA4E0}" type="presOf" srcId="{10171E5E-B8F9-4875-A2CB-72CF8A6C492A}" destId="{68D976B1-B55D-4669-B227-F2079BF7837F}" srcOrd="0" destOrd="0" presId="urn:microsoft.com/office/officeart/2008/layout/LinedList"/>
    <dgm:cxn modelId="{E87D9B48-002B-4D85-B5C9-0D4C8F3BEB48}" type="presOf" srcId="{C1266D3C-02BA-4D36-ACF5-A84410CBE529}" destId="{CE66FB7C-E75A-47A0-973C-60CE404B31D5}" srcOrd="0" destOrd="0" presId="urn:microsoft.com/office/officeart/2008/layout/LinedList"/>
    <dgm:cxn modelId="{59E16E54-774B-455B-9FE2-DD037C45EC17}" srcId="{C1266D3C-02BA-4D36-ACF5-A84410CBE529}" destId="{10171E5E-B8F9-4875-A2CB-72CF8A6C492A}" srcOrd="1" destOrd="0" parTransId="{35E3367F-8BB7-48CB-AD15-BB5887BF1437}" sibTransId="{59A5B122-6B45-4B9B-9EB8-980F6E039108}"/>
    <dgm:cxn modelId="{61ECA8EE-37CE-4EDC-B139-80929A4E936C}" srcId="{C1266D3C-02BA-4D36-ACF5-A84410CBE529}" destId="{4710926F-6587-4BAF-9571-105089D53CB2}" srcOrd="0" destOrd="0" parTransId="{9A2DBFA7-F441-4177-B759-299D6EE457C2}" sibTransId="{3FF2A667-4436-4B79-8582-086630180EE9}"/>
    <dgm:cxn modelId="{A2AA0948-ABCF-43AB-A50F-139172584F2D}" type="presParOf" srcId="{CE66FB7C-E75A-47A0-973C-60CE404B31D5}" destId="{D13F5DF0-52C0-4FCA-9B52-85BF4C41E620}" srcOrd="0" destOrd="0" presId="urn:microsoft.com/office/officeart/2008/layout/LinedList"/>
    <dgm:cxn modelId="{61BE50A9-0B4F-4018-A5DE-978A7AC86C4B}" type="presParOf" srcId="{CE66FB7C-E75A-47A0-973C-60CE404B31D5}" destId="{2AEBF3CF-2DE8-405A-9981-ABC38F5EFF4D}" srcOrd="1" destOrd="0" presId="urn:microsoft.com/office/officeart/2008/layout/LinedList"/>
    <dgm:cxn modelId="{E2750E7F-83D7-488E-BBC4-01ECA3D30F30}" type="presParOf" srcId="{2AEBF3CF-2DE8-405A-9981-ABC38F5EFF4D}" destId="{DDEFF177-D29E-47E6-BA01-C2A3DA723CEF}" srcOrd="0" destOrd="0" presId="urn:microsoft.com/office/officeart/2008/layout/LinedList"/>
    <dgm:cxn modelId="{B18A705E-0847-4C0A-B58B-C185B92379C1}" type="presParOf" srcId="{2AEBF3CF-2DE8-405A-9981-ABC38F5EFF4D}" destId="{EDF14121-86D7-47CA-9283-E82F1E5F3A8E}" srcOrd="1" destOrd="0" presId="urn:microsoft.com/office/officeart/2008/layout/LinedList"/>
    <dgm:cxn modelId="{094F49D5-B30C-4B83-95E7-5FB2066026A9}" type="presParOf" srcId="{CE66FB7C-E75A-47A0-973C-60CE404B31D5}" destId="{13C7A322-F585-482A-876C-E2B8B634AD7C}" srcOrd="2" destOrd="0" presId="urn:microsoft.com/office/officeart/2008/layout/LinedList"/>
    <dgm:cxn modelId="{5B2E07C3-0885-4A3D-B21B-8CA9BCA98359}" type="presParOf" srcId="{CE66FB7C-E75A-47A0-973C-60CE404B31D5}" destId="{38BA7A98-49B1-451E-8863-0FF49C583E2A}" srcOrd="3" destOrd="0" presId="urn:microsoft.com/office/officeart/2008/layout/LinedList"/>
    <dgm:cxn modelId="{15136B12-552A-4CFC-B97B-240E08D39BD7}" type="presParOf" srcId="{38BA7A98-49B1-451E-8863-0FF49C583E2A}" destId="{68D976B1-B55D-4669-B227-F2079BF7837F}" srcOrd="0" destOrd="0" presId="urn:microsoft.com/office/officeart/2008/layout/LinedList"/>
    <dgm:cxn modelId="{1DE5996F-5F18-44A0-A8E7-CA3B1545BF37}" type="presParOf" srcId="{38BA7A98-49B1-451E-8863-0FF49C583E2A}" destId="{9E024D6F-3A94-4A8E-8D79-6BB62FC5A36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425A85-1A3C-47D3-ACB6-328FD3AC0E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0AFCCC-366C-43B0-A065-E0BD0EF326AA}">
      <dgm:prSet custT="1"/>
      <dgm:spPr/>
      <dgm:t>
        <a:bodyPr/>
        <a:lstStyle/>
        <a:p>
          <a:pPr algn="just"/>
          <a:r>
            <a:rPr lang="ru-RU" sz="1500" baseline="0" dirty="0"/>
            <a:t>	</a:t>
          </a:r>
          <a:r>
            <a:rPr lang="ru-RU" sz="1400" baseline="0" dirty="0"/>
            <a:t>Посмотрим на диаграмму слева. На гистограмме отображено распределение школ по районам СПб. Из нее следует, что самый привлекательный район для школьников и учителей – Невский, а Курортный район неприятно удивляет скудостью школьных учреждений. Расположение районов по городу очень неравномерное - трудно связать тренд количества школ и районы, в которых они расположены.</a:t>
          </a:r>
          <a:endParaRPr lang="ru-RU" sz="1400" dirty="0"/>
        </a:p>
      </dgm:t>
    </dgm:pt>
    <dgm:pt modelId="{5A979C69-5F7F-4E2A-AB28-C2BF04CA3DD8}" type="parTrans" cxnId="{9EEC11A9-4A27-46D7-9920-44C394C7FE30}">
      <dgm:prSet/>
      <dgm:spPr/>
      <dgm:t>
        <a:bodyPr/>
        <a:lstStyle/>
        <a:p>
          <a:endParaRPr lang="ru-RU"/>
        </a:p>
      </dgm:t>
    </dgm:pt>
    <dgm:pt modelId="{6F2A0FAE-21E3-4960-93F3-DEB64ABB0D3A}" type="sibTrans" cxnId="{9EEC11A9-4A27-46D7-9920-44C394C7FE30}">
      <dgm:prSet/>
      <dgm:spPr/>
      <dgm:t>
        <a:bodyPr/>
        <a:lstStyle/>
        <a:p>
          <a:endParaRPr lang="ru-RU"/>
        </a:p>
      </dgm:t>
    </dgm:pt>
    <dgm:pt modelId="{18165111-056C-49EB-B77C-CE1CDFDCAD2D}" type="pres">
      <dgm:prSet presAssocID="{FC425A85-1A3C-47D3-ACB6-328FD3AC0E39}" presName="vert0" presStyleCnt="0">
        <dgm:presLayoutVars>
          <dgm:dir/>
          <dgm:animOne val="branch"/>
          <dgm:animLvl val="lvl"/>
        </dgm:presLayoutVars>
      </dgm:prSet>
      <dgm:spPr/>
    </dgm:pt>
    <dgm:pt modelId="{DCC3F9BF-CE04-44F0-8E7B-D0C82D9D1066}" type="pres">
      <dgm:prSet presAssocID="{340AFCCC-366C-43B0-A065-E0BD0EF326AA}" presName="thickLine" presStyleLbl="alignNode1" presStyleIdx="0" presStyleCnt="1"/>
      <dgm:spPr/>
    </dgm:pt>
    <dgm:pt modelId="{757BE5B3-4DE9-4F84-BE3B-F1B28952DB36}" type="pres">
      <dgm:prSet presAssocID="{340AFCCC-366C-43B0-A065-E0BD0EF326AA}" presName="horz1" presStyleCnt="0"/>
      <dgm:spPr/>
    </dgm:pt>
    <dgm:pt modelId="{842DE207-C90F-485A-8BBA-E41BF11E39CE}" type="pres">
      <dgm:prSet presAssocID="{340AFCCC-366C-43B0-A065-E0BD0EF326AA}" presName="tx1" presStyleLbl="revTx" presStyleIdx="0" presStyleCnt="1"/>
      <dgm:spPr/>
    </dgm:pt>
    <dgm:pt modelId="{0004F2B1-FEBC-4AD4-8213-CA7CC4BB38CD}" type="pres">
      <dgm:prSet presAssocID="{340AFCCC-366C-43B0-A065-E0BD0EF326AA}" presName="vert1" presStyleCnt="0"/>
      <dgm:spPr/>
    </dgm:pt>
  </dgm:ptLst>
  <dgm:cxnLst>
    <dgm:cxn modelId="{1C84DF59-EE46-4C7D-9408-6CE7A0858740}" type="presOf" srcId="{FC425A85-1A3C-47D3-ACB6-328FD3AC0E39}" destId="{18165111-056C-49EB-B77C-CE1CDFDCAD2D}" srcOrd="0" destOrd="0" presId="urn:microsoft.com/office/officeart/2008/layout/LinedList"/>
    <dgm:cxn modelId="{9EEC11A9-4A27-46D7-9920-44C394C7FE30}" srcId="{FC425A85-1A3C-47D3-ACB6-328FD3AC0E39}" destId="{340AFCCC-366C-43B0-A065-E0BD0EF326AA}" srcOrd="0" destOrd="0" parTransId="{5A979C69-5F7F-4E2A-AB28-C2BF04CA3DD8}" sibTransId="{6F2A0FAE-21E3-4960-93F3-DEB64ABB0D3A}"/>
    <dgm:cxn modelId="{2E063EE7-EDF6-446F-A4F7-F9B9995BFD14}" type="presOf" srcId="{340AFCCC-366C-43B0-A065-E0BD0EF326AA}" destId="{842DE207-C90F-485A-8BBA-E41BF11E39CE}" srcOrd="0" destOrd="0" presId="urn:microsoft.com/office/officeart/2008/layout/LinedList"/>
    <dgm:cxn modelId="{9BE77F99-0A5E-40C2-B82C-C8E17AAF6AFB}" type="presParOf" srcId="{18165111-056C-49EB-B77C-CE1CDFDCAD2D}" destId="{DCC3F9BF-CE04-44F0-8E7B-D0C82D9D1066}" srcOrd="0" destOrd="0" presId="urn:microsoft.com/office/officeart/2008/layout/LinedList"/>
    <dgm:cxn modelId="{59E5A7B6-0632-4ED1-AD4B-8F527DF9ABC9}" type="presParOf" srcId="{18165111-056C-49EB-B77C-CE1CDFDCAD2D}" destId="{757BE5B3-4DE9-4F84-BE3B-F1B28952DB36}" srcOrd="1" destOrd="0" presId="urn:microsoft.com/office/officeart/2008/layout/LinedList"/>
    <dgm:cxn modelId="{5F08818C-CBD0-4155-BAC4-A4D4EF4AAFCB}" type="presParOf" srcId="{757BE5B3-4DE9-4F84-BE3B-F1B28952DB36}" destId="{842DE207-C90F-485A-8BBA-E41BF11E39CE}" srcOrd="0" destOrd="0" presId="urn:microsoft.com/office/officeart/2008/layout/LinedList"/>
    <dgm:cxn modelId="{D37CF2D9-01C0-4DD1-9B91-6EE76A63ECBC}" type="presParOf" srcId="{757BE5B3-4DE9-4F84-BE3B-F1B28952DB36}" destId="{0004F2B1-FEBC-4AD4-8213-CA7CC4BB3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425A85-1A3C-47D3-ACB6-328FD3AC0E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0AFCCC-366C-43B0-A065-E0BD0EF326AA}">
      <dgm:prSet custT="1"/>
      <dgm:spPr/>
      <dgm:t>
        <a:bodyPr/>
        <a:lstStyle/>
        <a:p>
          <a:pPr algn="just"/>
          <a:r>
            <a:rPr lang="ru-RU" sz="1500" baseline="0" dirty="0"/>
            <a:t>	</a:t>
          </a:r>
          <a:r>
            <a:rPr lang="ru-RU" sz="1400" baseline="0" dirty="0"/>
            <a:t>Посмотрим на диаграмму слева. На гистограмме отображено распределение детских садов по районам СПб. Диаграмма удивительно похожа на предыдущую диаграмму распределения школ по районам города. В рейтинге лучшего района для проживания ребенка здесь продолжает лидировать невский район. Курортный район, к сожалению, продолжает показывать худшие результаты. Очевидно, что расти ребенку в Курортном районе будет очень некомфортно.</a:t>
          </a:r>
          <a:endParaRPr lang="ru-RU" sz="1400" dirty="0"/>
        </a:p>
      </dgm:t>
    </dgm:pt>
    <dgm:pt modelId="{5A979C69-5F7F-4E2A-AB28-C2BF04CA3DD8}" type="parTrans" cxnId="{9EEC11A9-4A27-46D7-9920-44C394C7FE30}">
      <dgm:prSet/>
      <dgm:spPr/>
      <dgm:t>
        <a:bodyPr/>
        <a:lstStyle/>
        <a:p>
          <a:endParaRPr lang="ru-RU"/>
        </a:p>
      </dgm:t>
    </dgm:pt>
    <dgm:pt modelId="{6F2A0FAE-21E3-4960-93F3-DEB64ABB0D3A}" type="sibTrans" cxnId="{9EEC11A9-4A27-46D7-9920-44C394C7FE30}">
      <dgm:prSet/>
      <dgm:spPr/>
      <dgm:t>
        <a:bodyPr/>
        <a:lstStyle/>
        <a:p>
          <a:endParaRPr lang="ru-RU"/>
        </a:p>
      </dgm:t>
    </dgm:pt>
    <dgm:pt modelId="{18165111-056C-49EB-B77C-CE1CDFDCAD2D}" type="pres">
      <dgm:prSet presAssocID="{FC425A85-1A3C-47D3-ACB6-328FD3AC0E39}" presName="vert0" presStyleCnt="0">
        <dgm:presLayoutVars>
          <dgm:dir/>
          <dgm:animOne val="branch"/>
          <dgm:animLvl val="lvl"/>
        </dgm:presLayoutVars>
      </dgm:prSet>
      <dgm:spPr/>
    </dgm:pt>
    <dgm:pt modelId="{DCC3F9BF-CE04-44F0-8E7B-D0C82D9D1066}" type="pres">
      <dgm:prSet presAssocID="{340AFCCC-366C-43B0-A065-E0BD0EF326AA}" presName="thickLine" presStyleLbl="alignNode1" presStyleIdx="0" presStyleCnt="1"/>
      <dgm:spPr/>
    </dgm:pt>
    <dgm:pt modelId="{757BE5B3-4DE9-4F84-BE3B-F1B28952DB36}" type="pres">
      <dgm:prSet presAssocID="{340AFCCC-366C-43B0-A065-E0BD0EF326AA}" presName="horz1" presStyleCnt="0"/>
      <dgm:spPr/>
    </dgm:pt>
    <dgm:pt modelId="{842DE207-C90F-485A-8BBA-E41BF11E39CE}" type="pres">
      <dgm:prSet presAssocID="{340AFCCC-366C-43B0-A065-E0BD0EF326AA}" presName="tx1" presStyleLbl="revTx" presStyleIdx="0" presStyleCnt="1"/>
      <dgm:spPr/>
    </dgm:pt>
    <dgm:pt modelId="{0004F2B1-FEBC-4AD4-8213-CA7CC4BB38CD}" type="pres">
      <dgm:prSet presAssocID="{340AFCCC-366C-43B0-A065-E0BD0EF326AA}" presName="vert1" presStyleCnt="0"/>
      <dgm:spPr/>
    </dgm:pt>
  </dgm:ptLst>
  <dgm:cxnLst>
    <dgm:cxn modelId="{1C84DF59-EE46-4C7D-9408-6CE7A0858740}" type="presOf" srcId="{FC425A85-1A3C-47D3-ACB6-328FD3AC0E39}" destId="{18165111-056C-49EB-B77C-CE1CDFDCAD2D}" srcOrd="0" destOrd="0" presId="urn:microsoft.com/office/officeart/2008/layout/LinedList"/>
    <dgm:cxn modelId="{9EEC11A9-4A27-46D7-9920-44C394C7FE30}" srcId="{FC425A85-1A3C-47D3-ACB6-328FD3AC0E39}" destId="{340AFCCC-366C-43B0-A065-E0BD0EF326AA}" srcOrd="0" destOrd="0" parTransId="{5A979C69-5F7F-4E2A-AB28-C2BF04CA3DD8}" sibTransId="{6F2A0FAE-21E3-4960-93F3-DEB64ABB0D3A}"/>
    <dgm:cxn modelId="{2E063EE7-EDF6-446F-A4F7-F9B9995BFD14}" type="presOf" srcId="{340AFCCC-366C-43B0-A065-E0BD0EF326AA}" destId="{842DE207-C90F-485A-8BBA-E41BF11E39CE}" srcOrd="0" destOrd="0" presId="urn:microsoft.com/office/officeart/2008/layout/LinedList"/>
    <dgm:cxn modelId="{9BE77F99-0A5E-40C2-B82C-C8E17AAF6AFB}" type="presParOf" srcId="{18165111-056C-49EB-B77C-CE1CDFDCAD2D}" destId="{DCC3F9BF-CE04-44F0-8E7B-D0C82D9D1066}" srcOrd="0" destOrd="0" presId="urn:microsoft.com/office/officeart/2008/layout/LinedList"/>
    <dgm:cxn modelId="{59E5A7B6-0632-4ED1-AD4B-8F527DF9ABC9}" type="presParOf" srcId="{18165111-056C-49EB-B77C-CE1CDFDCAD2D}" destId="{757BE5B3-4DE9-4F84-BE3B-F1B28952DB36}" srcOrd="1" destOrd="0" presId="urn:microsoft.com/office/officeart/2008/layout/LinedList"/>
    <dgm:cxn modelId="{5F08818C-CBD0-4155-BAC4-A4D4EF4AAFCB}" type="presParOf" srcId="{757BE5B3-4DE9-4F84-BE3B-F1B28952DB36}" destId="{842DE207-C90F-485A-8BBA-E41BF11E39CE}" srcOrd="0" destOrd="0" presId="urn:microsoft.com/office/officeart/2008/layout/LinedList"/>
    <dgm:cxn modelId="{D37CF2D9-01C0-4DD1-9B91-6EE76A63ECBC}" type="presParOf" srcId="{757BE5B3-4DE9-4F84-BE3B-F1B28952DB36}" destId="{0004F2B1-FEBC-4AD4-8213-CA7CC4BB3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6DB8705-45CF-4C64-A790-663ABB81149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76278BB-0193-4FB0-9875-2376605D53AE}">
      <dgm:prSet/>
      <dgm:spPr/>
      <dgm:t>
        <a:bodyPr/>
        <a:lstStyle/>
        <a:p>
          <a:pPr algn="just"/>
          <a:r>
            <a:rPr lang="ru-RU" baseline="0" dirty="0"/>
            <a:t>	Само собой, нельзя не оценить количество детских спортивных секций в СПб – для семей с детьми школьного и дошкольного возраста это будет интересной информацией. </a:t>
          </a:r>
          <a:endParaRPr lang="ru-RU" dirty="0"/>
        </a:p>
      </dgm:t>
    </dgm:pt>
    <dgm:pt modelId="{745F07D6-CF48-4053-8F5A-B73C5D20A856}" type="parTrans" cxnId="{E5A36A88-DD85-4797-BDB6-B16CA00C7F22}">
      <dgm:prSet/>
      <dgm:spPr/>
      <dgm:t>
        <a:bodyPr/>
        <a:lstStyle/>
        <a:p>
          <a:endParaRPr lang="ru-RU"/>
        </a:p>
      </dgm:t>
    </dgm:pt>
    <dgm:pt modelId="{4EF955F7-8E41-4C8F-8DA2-0B66F0D0EA0C}" type="sibTrans" cxnId="{E5A36A88-DD85-4797-BDB6-B16CA00C7F22}">
      <dgm:prSet/>
      <dgm:spPr/>
      <dgm:t>
        <a:bodyPr/>
        <a:lstStyle/>
        <a:p>
          <a:endParaRPr lang="ru-RU"/>
        </a:p>
      </dgm:t>
    </dgm:pt>
    <dgm:pt modelId="{29A5441E-7C47-4783-82DC-3DBA82D6FC8D}">
      <dgm:prSet/>
      <dgm:spPr/>
      <dgm:t>
        <a:bodyPr/>
        <a:lstStyle/>
        <a:p>
          <a:pPr algn="just"/>
          <a:r>
            <a:rPr lang="ru-RU" baseline="0" dirty="0"/>
            <a:t>	По диаграмме слева, кажется, что спортивных секций для физического развития детей в СПб не так уж и много. Однако, это только лишь данные из открытой государственной базы данных СПб, и, по факту, этих секций намного больше. Тем не менее, по этим данным можно однозначно сказать, что детям Кронштадтского и Кировского района очень повезло - в их районах есть широкий выбор спортивных секций, чего нельзя сказать о Красносельском и Приморском районе – они аутсайдеры этого рейтинга.</a:t>
          </a:r>
          <a:endParaRPr lang="ru-RU" dirty="0"/>
        </a:p>
      </dgm:t>
    </dgm:pt>
    <dgm:pt modelId="{FF866C28-1397-4998-A874-6686FB984AF2}" type="parTrans" cxnId="{896FDBB3-2640-4636-A6E5-BB51E133897C}">
      <dgm:prSet/>
      <dgm:spPr/>
      <dgm:t>
        <a:bodyPr/>
        <a:lstStyle/>
        <a:p>
          <a:endParaRPr lang="ru-RU"/>
        </a:p>
      </dgm:t>
    </dgm:pt>
    <dgm:pt modelId="{D9B4600A-D397-4ED5-9F4B-4B35E70162EB}" type="sibTrans" cxnId="{896FDBB3-2640-4636-A6E5-BB51E133897C}">
      <dgm:prSet/>
      <dgm:spPr/>
      <dgm:t>
        <a:bodyPr/>
        <a:lstStyle/>
        <a:p>
          <a:endParaRPr lang="ru-RU"/>
        </a:p>
      </dgm:t>
    </dgm:pt>
    <dgm:pt modelId="{10D2A676-5BC5-416E-8B22-3951AF658827}" type="pres">
      <dgm:prSet presAssocID="{16DB8705-45CF-4C64-A790-663ABB81149B}" presName="vert0" presStyleCnt="0">
        <dgm:presLayoutVars>
          <dgm:dir/>
          <dgm:animOne val="branch"/>
          <dgm:animLvl val="lvl"/>
        </dgm:presLayoutVars>
      </dgm:prSet>
      <dgm:spPr/>
    </dgm:pt>
    <dgm:pt modelId="{84C52EF1-E69C-4630-A2DE-A19E078B205A}" type="pres">
      <dgm:prSet presAssocID="{076278BB-0193-4FB0-9875-2376605D53AE}" presName="thickLine" presStyleLbl="alignNode1" presStyleIdx="0" presStyleCnt="2"/>
      <dgm:spPr/>
    </dgm:pt>
    <dgm:pt modelId="{13BD2F81-652F-4B62-AB98-B47B826C4FD2}" type="pres">
      <dgm:prSet presAssocID="{076278BB-0193-4FB0-9875-2376605D53AE}" presName="horz1" presStyleCnt="0"/>
      <dgm:spPr/>
    </dgm:pt>
    <dgm:pt modelId="{B67278FA-82F7-4947-9F25-0A261AC72EF4}" type="pres">
      <dgm:prSet presAssocID="{076278BB-0193-4FB0-9875-2376605D53AE}" presName="tx1" presStyleLbl="revTx" presStyleIdx="0" presStyleCnt="2"/>
      <dgm:spPr/>
    </dgm:pt>
    <dgm:pt modelId="{42319304-D8D1-4D88-8645-91F5931C6DDC}" type="pres">
      <dgm:prSet presAssocID="{076278BB-0193-4FB0-9875-2376605D53AE}" presName="vert1" presStyleCnt="0"/>
      <dgm:spPr/>
    </dgm:pt>
    <dgm:pt modelId="{8C7F36E6-A45E-4F50-87E7-66955CF5E03F}" type="pres">
      <dgm:prSet presAssocID="{29A5441E-7C47-4783-82DC-3DBA82D6FC8D}" presName="thickLine" presStyleLbl="alignNode1" presStyleIdx="1" presStyleCnt="2"/>
      <dgm:spPr/>
    </dgm:pt>
    <dgm:pt modelId="{B54528FA-3FCA-486A-B18C-4992142AE474}" type="pres">
      <dgm:prSet presAssocID="{29A5441E-7C47-4783-82DC-3DBA82D6FC8D}" presName="horz1" presStyleCnt="0"/>
      <dgm:spPr/>
    </dgm:pt>
    <dgm:pt modelId="{7A5A6A2A-E335-42BD-9C97-FB01DBD6A739}" type="pres">
      <dgm:prSet presAssocID="{29A5441E-7C47-4783-82DC-3DBA82D6FC8D}" presName="tx1" presStyleLbl="revTx" presStyleIdx="1" presStyleCnt="2" custScaleY="267984"/>
      <dgm:spPr/>
    </dgm:pt>
    <dgm:pt modelId="{4DC146D1-805E-4198-8DB2-E9AEBA3C5EE3}" type="pres">
      <dgm:prSet presAssocID="{29A5441E-7C47-4783-82DC-3DBA82D6FC8D}" presName="vert1" presStyleCnt="0"/>
      <dgm:spPr/>
    </dgm:pt>
  </dgm:ptLst>
  <dgm:cxnLst>
    <dgm:cxn modelId="{41F52330-1669-4796-9A8D-D91B70C45DE9}" type="presOf" srcId="{076278BB-0193-4FB0-9875-2376605D53AE}" destId="{B67278FA-82F7-4947-9F25-0A261AC72EF4}" srcOrd="0" destOrd="0" presId="urn:microsoft.com/office/officeart/2008/layout/LinedList"/>
    <dgm:cxn modelId="{E69FED50-0504-4F22-AB4A-6CCF2CABEC8D}" type="presOf" srcId="{16DB8705-45CF-4C64-A790-663ABB81149B}" destId="{10D2A676-5BC5-416E-8B22-3951AF658827}" srcOrd="0" destOrd="0" presId="urn:microsoft.com/office/officeart/2008/layout/LinedList"/>
    <dgm:cxn modelId="{E5A36A88-DD85-4797-BDB6-B16CA00C7F22}" srcId="{16DB8705-45CF-4C64-A790-663ABB81149B}" destId="{076278BB-0193-4FB0-9875-2376605D53AE}" srcOrd="0" destOrd="0" parTransId="{745F07D6-CF48-4053-8F5A-B73C5D20A856}" sibTransId="{4EF955F7-8E41-4C8F-8DA2-0B66F0D0EA0C}"/>
    <dgm:cxn modelId="{896FDBB3-2640-4636-A6E5-BB51E133897C}" srcId="{16DB8705-45CF-4C64-A790-663ABB81149B}" destId="{29A5441E-7C47-4783-82DC-3DBA82D6FC8D}" srcOrd="1" destOrd="0" parTransId="{FF866C28-1397-4998-A874-6686FB984AF2}" sibTransId="{D9B4600A-D397-4ED5-9F4B-4B35E70162EB}"/>
    <dgm:cxn modelId="{8EAF12BA-A5F6-4992-8075-4EFD3A9E6C5B}" type="presOf" srcId="{29A5441E-7C47-4783-82DC-3DBA82D6FC8D}" destId="{7A5A6A2A-E335-42BD-9C97-FB01DBD6A739}" srcOrd="0" destOrd="0" presId="urn:microsoft.com/office/officeart/2008/layout/LinedList"/>
    <dgm:cxn modelId="{BB442834-6933-4802-88B7-DBBA91DE8D68}" type="presParOf" srcId="{10D2A676-5BC5-416E-8B22-3951AF658827}" destId="{84C52EF1-E69C-4630-A2DE-A19E078B205A}" srcOrd="0" destOrd="0" presId="urn:microsoft.com/office/officeart/2008/layout/LinedList"/>
    <dgm:cxn modelId="{186491EC-3501-4145-920E-E8335B7EEF06}" type="presParOf" srcId="{10D2A676-5BC5-416E-8B22-3951AF658827}" destId="{13BD2F81-652F-4B62-AB98-B47B826C4FD2}" srcOrd="1" destOrd="0" presId="urn:microsoft.com/office/officeart/2008/layout/LinedList"/>
    <dgm:cxn modelId="{7FCEF571-088E-4D0A-8BE1-E71386694831}" type="presParOf" srcId="{13BD2F81-652F-4B62-AB98-B47B826C4FD2}" destId="{B67278FA-82F7-4947-9F25-0A261AC72EF4}" srcOrd="0" destOrd="0" presId="urn:microsoft.com/office/officeart/2008/layout/LinedList"/>
    <dgm:cxn modelId="{E4FF0581-3685-4C5F-AA99-27B6F6EBB51D}" type="presParOf" srcId="{13BD2F81-652F-4B62-AB98-B47B826C4FD2}" destId="{42319304-D8D1-4D88-8645-91F5931C6DDC}" srcOrd="1" destOrd="0" presId="urn:microsoft.com/office/officeart/2008/layout/LinedList"/>
    <dgm:cxn modelId="{09362D84-D8F2-4D94-B946-3DF3C864AAF9}" type="presParOf" srcId="{10D2A676-5BC5-416E-8B22-3951AF658827}" destId="{8C7F36E6-A45E-4F50-87E7-66955CF5E03F}" srcOrd="2" destOrd="0" presId="urn:microsoft.com/office/officeart/2008/layout/LinedList"/>
    <dgm:cxn modelId="{2074CF49-F239-4971-9A6E-E51C76ABE459}" type="presParOf" srcId="{10D2A676-5BC5-416E-8B22-3951AF658827}" destId="{B54528FA-3FCA-486A-B18C-4992142AE474}" srcOrd="3" destOrd="0" presId="urn:microsoft.com/office/officeart/2008/layout/LinedList"/>
    <dgm:cxn modelId="{81F83394-ED55-4A36-B33D-4618858FC2D5}" type="presParOf" srcId="{B54528FA-3FCA-486A-B18C-4992142AE474}" destId="{7A5A6A2A-E335-42BD-9C97-FB01DBD6A739}" srcOrd="0" destOrd="0" presId="urn:microsoft.com/office/officeart/2008/layout/LinedList"/>
    <dgm:cxn modelId="{B44BEA30-11A2-4160-B001-4652E1430665}" type="presParOf" srcId="{B54528FA-3FCA-486A-B18C-4992142AE474}" destId="{4DC146D1-805E-4198-8DB2-E9AEBA3C5EE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4F85BD-D083-4569-B212-05F378F65F6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3FCAC16-DA07-4EB3-B91C-23FB748F423D}">
      <dgm:prSet/>
      <dgm:spPr/>
      <dgm:t>
        <a:bodyPr/>
        <a:lstStyle/>
        <a:p>
          <a:pPr algn="just"/>
          <a:r>
            <a:rPr lang="ru-RU" b="0" i="0" baseline="0" dirty="0"/>
            <a:t>	Санкт-Петербург является культурной столицей России. Этот город славится своей богатой историей, архитектурным наследием и огромным количеством культурных объектов. Город также является центром литературного наследия. Здесь жили и творили такие выдающиеся писатели, как Александр Пушкин, Фёдор Достоевский и Николай Гоголь. Кроме того, Санкт-Петербург известен своими многочисленными фестивалями, концертами и культурными событиями. Поэтому, в нашем исследовании просто </a:t>
          </a:r>
          <a:r>
            <a:rPr lang="ru-RU" b="0" i="0" baseline="0" dirty="0">
              <a:solidFill>
                <a:srgbClr val="FF0000"/>
              </a:solidFill>
            </a:rPr>
            <a:t>необходимо оценить возможности культурного досуга в каждом районе СПб.</a:t>
          </a:r>
          <a:endParaRPr lang="ru-RU" dirty="0">
            <a:solidFill>
              <a:srgbClr val="FF0000"/>
            </a:solidFill>
          </a:endParaRPr>
        </a:p>
      </dgm:t>
    </dgm:pt>
    <dgm:pt modelId="{8254CBD9-33C1-4DA2-B3FD-5971D90CE200}" type="parTrans" cxnId="{697D68DB-6AF4-41CE-ABF9-9375C5856BE9}">
      <dgm:prSet/>
      <dgm:spPr/>
      <dgm:t>
        <a:bodyPr/>
        <a:lstStyle/>
        <a:p>
          <a:endParaRPr lang="ru-RU"/>
        </a:p>
      </dgm:t>
    </dgm:pt>
    <dgm:pt modelId="{5DF2CC5E-2D7C-4D41-9AA0-5D7C19C1A798}" type="sibTrans" cxnId="{697D68DB-6AF4-41CE-ABF9-9375C5856BE9}">
      <dgm:prSet/>
      <dgm:spPr/>
      <dgm:t>
        <a:bodyPr/>
        <a:lstStyle/>
        <a:p>
          <a:endParaRPr lang="ru-RU"/>
        </a:p>
      </dgm:t>
    </dgm:pt>
    <dgm:pt modelId="{93707F81-A406-4FE4-947A-1581283030B5}" type="pres">
      <dgm:prSet presAssocID="{B14F85BD-D083-4569-B212-05F378F65F6C}" presName="vert0" presStyleCnt="0">
        <dgm:presLayoutVars>
          <dgm:dir/>
          <dgm:animOne val="branch"/>
          <dgm:animLvl val="lvl"/>
        </dgm:presLayoutVars>
      </dgm:prSet>
      <dgm:spPr/>
    </dgm:pt>
    <dgm:pt modelId="{14BE74A3-82B1-495B-87B1-E753F5FBB1BA}" type="pres">
      <dgm:prSet presAssocID="{E3FCAC16-DA07-4EB3-B91C-23FB748F423D}" presName="thickLine" presStyleLbl="alignNode1" presStyleIdx="0" presStyleCnt="1"/>
      <dgm:spPr/>
    </dgm:pt>
    <dgm:pt modelId="{53739110-02EB-4F09-8729-47D46688EE05}" type="pres">
      <dgm:prSet presAssocID="{E3FCAC16-DA07-4EB3-B91C-23FB748F423D}" presName="horz1" presStyleCnt="0"/>
      <dgm:spPr/>
    </dgm:pt>
    <dgm:pt modelId="{E8422AB7-4EBF-45F2-9BAE-E90240E7169F}" type="pres">
      <dgm:prSet presAssocID="{E3FCAC16-DA07-4EB3-B91C-23FB748F423D}" presName="tx1" presStyleLbl="revTx" presStyleIdx="0" presStyleCnt="1"/>
      <dgm:spPr/>
    </dgm:pt>
    <dgm:pt modelId="{818D967C-BC15-4B96-93CD-49A3FC9AB25E}" type="pres">
      <dgm:prSet presAssocID="{E3FCAC16-DA07-4EB3-B91C-23FB748F423D}" presName="vert1" presStyleCnt="0"/>
      <dgm:spPr/>
    </dgm:pt>
  </dgm:ptLst>
  <dgm:cxnLst>
    <dgm:cxn modelId="{97991866-379A-463A-82A6-3C3A1A5A23AC}" type="presOf" srcId="{E3FCAC16-DA07-4EB3-B91C-23FB748F423D}" destId="{E8422AB7-4EBF-45F2-9BAE-E90240E7169F}" srcOrd="0" destOrd="0" presId="urn:microsoft.com/office/officeart/2008/layout/LinedList"/>
    <dgm:cxn modelId="{630CD6A4-7DF0-4D58-B19F-51ABF9DE71C6}" type="presOf" srcId="{B14F85BD-D083-4569-B212-05F378F65F6C}" destId="{93707F81-A406-4FE4-947A-1581283030B5}" srcOrd="0" destOrd="0" presId="urn:microsoft.com/office/officeart/2008/layout/LinedList"/>
    <dgm:cxn modelId="{697D68DB-6AF4-41CE-ABF9-9375C5856BE9}" srcId="{B14F85BD-D083-4569-B212-05F378F65F6C}" destId="{E3FCAC16-DA07-4EB3-B91C-23FB748F423D}" srcOrd="0" destOrd="0" parTransId="{8254CBD9-33C1-4DA2-B3FD-5971D90CE200}" sibTransId="{5DF2CC5E-2D7C-4D41-9AA0-5D7C19C1A798}"/>
    <dgm:cxn modelId="{F048ED6D-ADCE-4870-A347-FE370198DEA1}" type="presParOf" srcId="{93707F81-A406-4FE4-947A-1581283030B5}" destId="{14BE74A3-82B1-495B-87B1-E753F5FBB1BA}" srcOrd="0" destOrd="0" presId="urn:microsoft.com/office/officeart/2008/layout/LinedList"/>
    <dgm:cxn modelId="{FF9FC99C-E3C6-4906-94B5-05D475067186}" type="presParOf" srcId="{93707F81-A406-4FE4-947A-1581283030B5}" destId="{53739110-02EB-4F09-8729-47D46688EE05}" srcOrd="1" destOrd="0" presId="urn:microsoft.com/office/officeart/2008/layout/LinedList"/>
    <dgm:cxn modelId="{2CB64ED8-B12F-46C7-85B0-5834FD7D0A90}" type="presParOf" srcId="{53739110-02EB-4F09-8729-47D46688EE05}" destId="{E8422AB7-4EBF-45F2-9BAE-E90240E7169F}" srcOrd="0" destOrd="0" presId="urn:microsoft.com/office/officeart/2008/layout/LinedList"/>
    <dgm:cxn modelId="{24245C77-37C2-47C8-8C0D-F06630C0ECED}" type="presParOf" srcId="{53739110-02EB-4F09-8729-47D46688EE05}" destId="{818D967C-BC15-4B96-93CD-49A3FC9AB2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2D2B28A-6E08-4BD1-9A51-6BBA46692EE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9A8DBF1-24D6-44F4-9A9F-159D1C067554}">
      <dgm:prSet/>
      <dgm:spPr/>
      <dgm:t>
        <a:bodyPr/>
        <a:lstStyle/>
        <a:p>
          <a:pPr algn="just"/>
          <a:r>
            <a:rPr lang="ru-RU" i="0" baseline="0" dirty="0"/>
            <a:t>	Санкт-Петербург город с богатой историей, само-собой, в городе бесчисленное множество объектов культурного наследия. </a:t>
          </a:r>
          <a:r>
            <a:rPr lang="ru-RU" baseline="0" dirty="0"/>
            <a:t>А что это значит</a:t>
          </a:r>
          <a:r>
            <a:rPr lang="en-US" baseline="0" dirty="0"/>
            <a:t>? </a:t>
          </a:r>
          <a:r>
            <a:rPr lang="ru-RU" baseline="0" dirty="0"/>
            <a:t>Объекты культурного наследия отличаются особой эстетической красотой, поэтому жить в районе насыщенной такими объектами несравненно приятнее и интереснее, чем в безликих однотипных новостройках. </a:t>
          </a:r>
          <a:endParaRPr lang="ru-RU" dirty="0"/>
        </a:p>
      </dgm:t>
    </dgm:pt>
    <dgm:pt modelId="{E21EA557-956A-471E-B84E-00E2F5E8E11C}" type="parTrans" cxnId="{BB1F96E8-8C6A-425C-B7E6-77E538B798DA}">
      <dgm:prSet/>
      <dgm:spPr/>
      <dgm:t>
        <a:bodyPr/>
        <a:lstStyle/>
        <a:p>
          <a:endParaRPr lang="ru-RU"/>
        </a:p>
      </dgm:t>
    </dgm:pt>
    <dgm:pt modelId="{466471EA-9019-4C7D-9FB2-B9E3643F7BC2}" type="sibTrans" cxnId="{BB1F96E8-8C6A-425C-B7E6-77E538B798DA}">
      <dgm:prSet/>
      <dgm:spPr/>
      <dgm:t>
        <a:bodyPr/>
        <a:lstStyle/>
        <a:p>
          <a:endParaRPr lang="ru-RU"/>
        </a:p>
      </dgm:t>
    </dgm:pt>
    <dgm:pt modelId="{09995D18-7A5A-4E4A-9212-9724D5EA8CFD}">
      <dgm:prSet/>
      <dgm:spPr/>
      <dgm:t>
        <a:bodyPr/>
        <a:lstStyle/>
        <a:p>
          <a:pPr algn="just"/>
          <a:r>
            <a:rPr lang="ru-RU" baseline="0" dirty="0"/>
            <a:t>	Посмотрим на распределение объектов культурного наследия по районам города. Их наибольшая концентрация наблюдается в центральной части города – Центральном и Адмиралтейском районах, что ожидаемо и связано с исторической тенденцией разрастания города.</a:t>
          </a:r>
          <a:endParaRPr lang="ru-RU" dirty="0"/>
        </a:p>
      </dgm:t>
    </dgm:pt>
    <dgm:pt modelId="{98A27EEE-0A96-49D4-B509-20E543AF184B}" type="parTrans" cxnId="{F92834E1-3A05-4E16-B496-421014AC6FF8}">
      <dgm:prSet/>
      <dgm:spPr/>
      <dgm:t>
        <a:bodyPr/>
        <a:lstStyle/>
        <a:p>
          <a:endParaRPr lang="ru-RU"/>
        </a:p>
      </dgm:t>
    </dgm:pt>
    <dgm:pt modelId="{4951717A-7857-49F1-953C-7BA2BC2EBDE4}" type="sibTrans" cxnId="{F92834E1-3A05-4E16-B496-421014AC6FF8}">
      <dgm:prSet/>
      <dgm:spPr/>
      <dgm:t>
        <a:bodyPr/>
        <a:lstStyle/>
        <a:p>
          <a:endParaRPr lang="ru-RU"/>
        </a:p>
      </dgm:t>
    </dgm:pt>
    <dgm:pt modelId="{A572E67D-252C-40FB-A25F-7859FBFA6919}" type="pres">
      <dgm:prSet presAssocID="{32D2B28A-6E08-4BD1-9A51-6BBA46692EEF}" presName="vert0" presStyleCnt="0">
        <dgm:presLayoutVars>
          <dgm:dir/>
          <dgm:animOne val="branch"/>
          <dgm:animLvl val="lvl"/>
        </dgm:presLayoutVars>
      </dgm:prSet>
      <dgm:spPr/>
    </dgm:pt>
    <dgm:pt modelId="{C117A98B-7635-428D-889C-57C346AF3515}" type="pres">
      <dgm:prSet presAssocID="{E9A8DBF1-24D6-44F4-9A9F-159D1C067554}" presName="thickLine" presStyleLbl="alignNode1" presStyleIdx="0" presStyleCnt="2"/>
      <dgm:spPr/>
    </dgm:pt>
    <dgm:pt modelId="{BCC2C731-AF90-478F-828D-429CBB08FCE4}" type="pres">
      <dgm:prSet presAssocID="{E9A8DBF1-24D6-44F4-9A9F-159D1C067554}" presName="horz1" presStyleCnt="0"/>
      <dgm:spPr/>
    </dgm:pt>
    <dgm:pt modelId="{94C6398B-0C21-41FC-9BFC-01FDFE77F704}" type="pres">
      <dgm:prSet presAssocID="{E9A8DBF1-24D6-44F4-9A9F-159D1C067554}" presName="tx1" presStyleLbl="revTx" presStyleIdx="0" presStyleCnt="2"/>
      <dgm:spPr/>
    </dgm:pt>
    <dgm:pt modelId="{23730F97-B9D3-4C92-80D1-F91B9EAD529D}" type="pres">
      <dgm:prSet presAssocID="{E9A8DBF1-24D6-44F4-9A9F-159D1C067554}" presName="vert1" presStyleCnt="0"/>
      <dgm:spPr/>
    </dgm:pt>
    <dgm:pt modelId="{5BBD6C90-4596-41D2-ADEF-8D5E3100AC53}" type="pres">
      <dgm:prSet presAssocID="{09995D18-7A5A-4E4A-9212-9724D5EA8CFD}" presName="thickLine" presStyleLbl="alignNode1" presStyleIdx="1" presStyleCnt="2"/>
      <dgm:spPr/>
    </dgm:pt>
    <dgm:pt modelId="{9CEDF2CB-D7F5-4744-B1A8-6F530FE8AACE}" type="pres">
      <dgm:prSet presAssocID="{09995D18-7A5A-4E4A-9212-9724D5EA8CFD}" presName="horz1" presStyleCnt="0"/>
      <dgm:spPr/>
    </dgm:pt>
    <dgm:pt modelId="{87956BBB-2178-40ED-8C7E-AE1D6B11F690}" type="pres">
      <dgm:prSet presAssocID="{09995D18-7A5A-4E4A-9212-9724D5EA8CFD}" presName="tx1" presStyleLbl="revTx" presStyleIdx="1" presStyleCnt="2"/>
      <dgm:spPr/>
    </dgm:pt>
    <dgm:pt modelId="{5D2824C0-F215-4A8D-9FFA-2BAFDD790661}" type="pres">
      <dgm:prSet presAssocID="{09995D18-7A5A-4E4A-9212-9724D5EA8CFD}" presName="vert1" presStyleCnt="0"/>
      <dgm:spPr/>
    </dgm:pt>
  </dgm:ptLst>
  <dgm:cxnLst>
    <dgm:cxn modelId="{9EB85202-2C46-420C-810C-B5CE48DCEB77}" type="presOf" srcId="{09995D18-7A5A-4E4A-9212-9724D5EA8CFD}" destId="{87956BBB-2178-40ED-8C7E-AE1D6B11F690}" srcOrd="0" destOrd="0" presId="urn:microsoft.com/office/officeart/2008/layout/LinedList"/>
    <dgm:cxn modelId="{D88C8351-B3B4-4168-B175-2741A4842D33}" type="presOf" srcId="{E9A8DBF1-24D6-44F4-9A9F-159D1C067554}" destId="{94C6398B-0C21-41FC-9BFC-01FDFE77F704}" srcOrd="0" destOrd="0" presId="urn:microsoft.com/office/officeart/2008/layout/LinedList"/>
    <dgm:cxn modelId="{7D307290-8ED3-44ED-91BA-A792632A14EA}" type="presOf" srcId="{32D2B28A-6E08-4BD1-9A51-6BBA46692EEF}" destId="{A572E67D-252C-40FB-A25F-7859FBFA6919}" srcOrd="0" destOrd="0" presId="urn:microsoft.com/office/officeart/2008/layout/LinedList"/>
    <dgm:cxn modelId="{F92834E1-3A05-4E16-B496-421014AC6FF8}" srcId="{32D2B28A-6E08-4BD1-9A51-6BBA46692EEF}" destId="{09995D18-7A5A-4E4A-9212-9724D5EA8CFD}" srcOrd="1" destOrd="0" parTransId="{98A27EEE-0A96-49D4-B509-20E543AF184B}" sibTransId="{4951717A-7857-49F1-953C-7BA2BC2EBDE4}"/>
    <dgm:cxn modelId="{BB1F96E8-8C6A-425C-B7E6-77E538B798DA}" srcId="{32D2B28A-6E08-4BD1-9A51-6BBA46692EEF}" destId="{E9A8DBF1-24D6-44F4-9A9F-159D1C067554}" srcOrd="0" destOrd="0" parTransId="{E21EA557-956A-471E-B84E-00E2F5E8E11C}" sibTransId="{466471EA-9019-4C7D-9FB2-B9E3643F7BC2}"/>
    <dgm:cxn modelId="{C1446228-095F-4A8D-9EBC-635774DE2AF3}" type="presParOf" srcId="{A572E67D-252C-40FB-A25F-7859FBFA6919}" destId="{C117A98B-7635-428D-889C-57C346AF3515}" srcOrd="0" destOrd="0" presId="urn:microsoft.com/office/officeart/2008/layout/LinedList"/>
    <dgm:cxn modelId="{4FDDEB48-4226-4733-A9B3-F6BAC5BCB67D}" type="presParOf" srcId="{A572E67D-252C-40FB-A25F-7859FBFA6919}" destId="{BCC2C731-AF90-478F-828D-429CBB08FCE4}" srcOrd="1" destOrd="0" presId="urn:microsoft.com/office/officeart/2008/layout/LinedList"/>
    <dgm:cxn modelId="{61651314-624A-44E6-9F20-D4770F602017}" type="presParOf" srcId="{BCC2C731-AF90-478F-828D-429CBB08FCE4}" destId="{94C6398B-0C21-41FC-9BFC-01FDFE77F704}" srcOrd="0" destOrd="0" presId="urn:microsoft.com/office/officeart/2008/layout/LinedList"/>
    <dgm:cxn modelId="{905EF310-B3FB-4880-A08F-D92727E2975B}" type="presParOf" srcId="{BCC2C731-AF90-478F-828D-429CBB08FCE4}" destId="{23730F97-B9D3-4C92-80D1-F91B9EAD529D}" srcOrd="1" destOrd="0" presId="urn:microsoft.com/office/officeart/2008/layout/LinedList"/>
    <dgm:cxn modelId="{E5466EBA-20B6-4A2D-B0B6-ABB84B8FC151}" type="presParOf" srcId="{A572E67D-252C-40FB-A25F-7859FBFA6919}" destId="{5BBD6C90-4596-41D2-ADEF-8D5E3100AC53}" srcOrd="2" destOrd="0" presId="urn:microsoft.com/office/officeart/2008/layout/LinedList"/>
    <dgm:cxn modelId="{E565A0D7-A0DD-45BF-A083-748F78DCF413}" type="presParOf" srcId="{A572E67D-252C-40FB-A25F-7859FBFA6919}" destId="{9CEDF2CB-D7F5-4744-B1A8-6F530FE8AACE}" srcOrd="3" destOrd="0" presId="urn:microsoft.com/office/officeart/2008/layout/LinedList"/>
    <dgm:cxn modelId="{E40E0CCA-4BC5-4A97-8F89-EA9708E605B2}" type="presParOf" srcId="{9CEDF2CB-D7F5-4744-B1A8-6F530FE8AACE}" destId="{87956BBB-2178-40ED-8C7E-AE1D6B11F690}" srcOrd="0" destOrd="0" presId="urn:microsoft.com/office/officeart/2008/layout/LinedList"/>
    <dgm:cxn modelId="{493FE7FD-20AD-49A4-A6D2-58A1F27702A3}" type="presParOf" srcId="{9CEDF2CB-D7F5-4744-B1A8-6F530FE8AACE}" destId="{5D2824C0-F215-4A8D-9FFA-2BAFDD7906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35BEF2-B21C-4F41-9573-4312A6ADAD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DC2B2F9-DB27-4948-8096-38BCE91F3FAB}">
      <dgm:prSet custT="1"/>
      <dgm:spPr/>
      <dgm:t>
        <a:bodyPr/>
        <a:lstStyle/>
        <a:p>
          <a:pPr algn="just"/>
          <a:r>
            <a:rPr lang="ru-RU" sz="1400" baseline="0" dirty="0"/>
            <a:t>	На диаграмме отображена площадь муниципальных районов Санкт-Петербурга. Из диаграммы видно, что самые большие районы – Пушкинский и Курортный, а самые маленькие – Адмиралтейский и Центральный.</a:t>
          </a:r>
          <a:endParaRPr lang="ru-RU" sz="1400" dirty="0"/>
        </a:p>
      </dgm:t>
    </dgm:pt>
    <dgm:pt modelId="{7CE69BBC-C2A5-4C03-9EF9-514F4359FEED}" type="parTrans" cxnId="{87D27DA4-CEFD-477E-B2DE-73F6EA77B19E}">
      <dgm:prSet/>
      <dgm:spPr/>
      <dgm:t>
        <a:bodyPr/>
        <a:lstStyle/>
        <a:p>
          <a:endParaRPr lang="ru-RU"/>
        </a:p>
      </dgm:t>
    </dgm:pt>
    <dgm:pt modelId="{757308CA-D113-4C3D-BF6D-5DB473497BC6}" type="sibTrans" cxnId="{87D27DA4-CEFD-477E-B2DE-73F6EA77B19E}">
      <dgm:prSet/>
      <dgm:spPr/>
      <dgm:t>
        <a:bodyPr/>
        <a:lstStyle/>
        <a:p>
          <a:endParaRPr lang="ru-RU"/>
        </a:p>
      </dgm:t>
    </dgm:pt>
    <dgm:pt modelId="{0DEDDD9E-D204-4A11-A6CC-E90AE3C23D08}">
      <dgm:prSet custT="1"/>
      <dgm:spPr/>
      <dgm:t>
        <a:bodyPr/>
        <a:lstStyle/>
        <a:p>
          <a:pPr algn="just"/>
          <a:r>
            <a:rPr lang="ru-RU" sz="1400" baseline="0" dirty="0"/>
            <a:t>	Видно, что чем дальше от центра находится район – тем большую территориальную площадь он занимает.</a:t>
          </a:r>
          <a:endParaRPr lang="ru-RU" sz="1400" dirty="0"/>
        </a:p>
      </dgm:t>
    </dgm:pt>
    <dgm:pt modelId="{065C4AB6-5188-40CF-9755-EA9133DEE111}" type="parTrans" cxnId="{963A1032-EB13-48D9-A9EF-D731278E72EF}">
      <dgm:prSet/>
      <dgm:spPr/>
      <dgm:t>
        <a:bodyPr/>
        <a:lstStyle/>
        <a:p>
          <a:endParaRPr lang="ru-RU"/>
        </a:p>
      </dgm:t>
    </dgm:pt>
    <dgm:pt modelId="{92551E7B-670C-4F97-9443-980A0B7A9F7E}" type="sibTrans" cxnId="{963A1032-EB13-48D9-A9EF-D731278E72EF}">
      <dgm:prSet/>
      <dgm:spPr/>
      <dgm:t>
        <a:bodyPr/>
        <a:lstStyle/>
        <a:p>
          <a:endParaRPr lang="ru-RU"/>
        </a:p>
      </dgm:t>
    </dgm:pt>
    <dgm:pt modelId="{810DF456-697D-4D03-ACE4-3E2AAED88AAB}" type="pres">
      <dgm:prSet presAssocID="{8C35BEF2-B21C-4F41-9573-4312A6ADAD76}" presName="vert0" presStyleCnt="0">
        <dgm:presLayoutVars>
          <dgm:dir/>
          <dgm:animOne val="branch"/>
          <dgm:animLvl val="lvl"/>
        </dgm:presLayoutVars>
      </dgm:prSet>
      <dgm:spPr/>
    </dgm:pt>
    <dgm:pt modelId="{605FAFF6-85A8-42AD-AA9C-FDFEA63AB23A}" type="pres">
      <dgm:prSet presAssocID="{ADC2B2F9-DB27-4948-8096-38BCE91F3FAB}" presName="thickLine" presStyleLbl="alignNode1" presStyleIdx="0" presStyleCnt="2"/>
      <dgm:spPr/>
    </dgm:pt>
    <dgm:pt modelId="{A6FDB606-D65D-4B3C-9384-4990B79F8891}" type="pres">
      <dgm:prSet presAssocID="{ADC2B2F9-DB27-4948-8096-38BCE91F3FAB}" presName="horz1" presStyleCnt="0"/>
      <dgm:spPr/>
    </dgm:pt>
    <dgm:pt modelId="{FC6CC234-321B-41F8-8259-0A3BCAF9AD0F}" type="pres">
      <dgm:prSet presAssocID="{ADC2B2F9-DB27-4948-8096-38BCE91F3FAB}" presName="tx1" presStyleLbl="revTx" presStyleIdx="0" presStyleCnt="2"/>
      <dgm:spPr/>
    </dgm:pt>
    <dgm:pt modelId="{2DFE801B-2FF4-44A4-BB86-1F7EC8DD06C7}" type="pres">
      <dgm:prSet presAssocID="{ADC2B2F9-DB27-4948-8096-38BCE91F3FAB}" presName="vert1" presStyleCnt="0"/>
      <dgm:spPr/>
    </dgm:pt>
    <dgm:pt modelId="{71228AD1-E8E6-4E21-A053-735302A7BC9C}" type="pres">
      <dgm:prSet presAssocID="{0DEDDD9E-D204-4A11-A6CC-E90AE3C23D08}" presName="thickLine" presStyleLbl="alignNode1" presStyleIdx="1" presStyleCnt="2"/>
      <dgm:spPr/>
    </dgm:pt>
    <dgm:pt modelId="{4C7FFF57-0356-4C61-8454-76D0E259A5D0}" type="pres">
      <dgm:prSet presAssocID="{0DEDDD9E-D204-4A11-A6CC-E90AE3C23D08}" presName="horz1" presStyleCnt="0"/>
      <dgm:spPr/>
    </dgm:pt>
    <dgm:pt modelId="{0E89981B-21C1-4C3D-B496-45D902AF9728}" type="pres">
      <dgm:prSet presAssocID="{0DEDDD9E-D204-4A11-A6CC-E90AE3C23D08}" presName="tx1" presStyleLbl="revTx" presStyleIdx="1" presStyleCnt="2"/>
      <dgm:spPr/>
    </dgm:pt>
    <dgm:pt modelId="{EB6393AF-A303-4F0B-BD9C-0553FBAE5697}" type="pres">
      <dgm:prSet presAssocID="{0DEDDD9E-D204-4A11-A6CC-E90AE3C23D08}" presName="vert1" presStyleCnt="0"/>
      <dgm:spPr/>
    </dgm:pt>
  </dgm:ptLst>
  <dgm:cxnLst>
    <dgm:cxn modelId="{963A1032-EB13-48D9-A9EF-D731278E72EF}" srcId="{8C35BEF2-B21C-4F41-9573-4312A6ADAD76}" destId="{0DEDDD9E-D204-4A11-A6CC-E90AE3C23D08}" srcOrd="1" destOrd="0" parTransId="{065C4AB6-5188-40CF-9755-EA9133DEE111}" sibTransId="{92551E7B-670C-4F97-9443-980A0B7A9F7E}"/>
    <dgm:cxn modelId="{DD56D571-1062-4E81-8253-EB1155628646}" type="presOf" srcId="{0DEDDD9E-D204-4A11-A6CC-E90AE3C23D08}" destId="{0E89981B-21C1-4C3D-B496-45D902AF9728}" srcOrd="0" destOrd="0" presId="urn:microsoft.com/office/officeart/2008/layout/LinedList"/>
    <dgm:cxn modelId="{87D27DA4-CEFD-477E-B2DE-73F6EA77B19E}" srcId="{8C35BEF2-B21C-4F41-9573-4312A6ADAD76}" destId="{ADC2B2F9-DB27-4948-8096-38BCE91F3FAB}" srcOrd="0" destOrd="0" parTransId="{7CE69BBC-C2A5-4C03-9EF9-514F4359FEED}" sibTransId="{757308CA-D113-4C3D-BF6D-5DB473497BC6}"/>
    <dgm:cxn modelId="{6630BAB8-3596-468D-AB8D-F6DF29D89E44}" type="presOf" srcId="{8C35BEF2-B21C-4F41-9573-4312A6ADAD76}" destId="{810DF456-697D-4D03-ACE4-3E2AAED88AAB}" srcOrd="0" destOrd="0" presId="urn:microsoft.com/office/officeart/2008/layout/LinedList"/>
    <dgm:cxn modelId="{D3AF9ACC-9D52-4E9A-85E7-71F2300BD6CC}" type="presOf" srcId="{ADC2B2F9-DB27-4948-8096-38BCE91F3FAB}" destId="{FC6CC234-321B-41F8-8259-0A3BCAF9AD0F}" srcOrd="0" destOrd="0" presId="urn:microsoft.com/office/officeart/2008/layout/LinedList"/>
    <dgm:cxn modelId="{C50F762B-0CE2-4F85-878D-B148FC40004A}" type="presParOf" srcId="{810DF456-697D-4D03-ACE4-3E2AAED88AAB}" destId="{605FAFF6-85A8-42AD-AA9C-FDFEA63AB23A}" srcOrd="0" destOrd="0" presId="urn:microsoft.com/office/officeart/2008/layout/LinedList"/>
    <dgm:cxn modelId="{D910D5BB-3C0F-48B9-9F26-0B2BD7224FC8}" type="presParOf" srcId="{810DF456-697D-4D03-ACE4-3E2AAED88AAB}" destId="{A6FDB606-D65D-4B3C-9384-4990B79F8891}" srcOrd="1" destOrd="0" presId="urn:microsoft.com/office/officeart/2008/layout/LinedList"/>
    <dgm:cxn modelId="{1ADDD501-8CE4-42A6-BFDC-8CF86CDC2B48}" type="presParOf" srcId="{A6FDB606-D65D-4B3C-9384-4990B79F8891}" destId="{FC6CC234-321B-41F8-8259-0A3BCAF9AD0F}" srcOrd="0" destOrd="0" presId="urn:microsoft.com/office/officeart/2008/layout/LinedList"/>
    <dgm:cxn modelId="{1167E658-35BD-474E-9D87-6068713953FE}" type="presParOf" srcId="{A6FDB606-D65D-4B3C-9384-4990B79F8891}" destId="{2DFE801B-2FF4-44A4-BB86-1F7EC8DD06C7}" srcOrd="1" destOrd="0" presId="urn:microsoft.com/office/officeart/2008/layout/LinedList"/>
    <dgm:cxn modelId="{BCEF322E-F9AE-4817-B321-5C79FEC1042A}" type="presParOf" srcId="{810DF456-697D-4D03-ACE4-3E2AAED88AAB}" destId="{71228AD1-E8E6-4E21-A053-735302A7BC9C}" srcOrd="2" destOrd="0" presId="urn:microsoft.com/office/officeart/2008/layout/LinedList"/>
    <dgm:cxn modelId="{046F014F-C4E1-4447-AC9E-AF93C0A4F128}" type="presParOf" srcId="{810DF456-697D-4D03-ACE4-3E2AAED88AAB}" destId="{4C7FFF57-0356-4C61-8454-76D0E259A5D0}" srcOrd="3" destOrd="0" presId="urn:microsoft.com/office/officeart/2008/layout/LinedList"/>
    <dgm:cxn modelId="{166057B7-6F91-4DFE-8D43-1D2233F58E06}" type="presParOf" srcId="{4C7FFF57-0356-4C61-8454-76D0E259A5D0}" destId="{0E89981B-21C1-4C3D-B496-45D902AF9728}" srcOrd="0" destOrd="0" presId="urn:microsoft.com/office/officeart/2008/layout/LinedList"/>
    <dgm:cxn modelId="{6D45B4C0-6CA3-4446-8EFC-0811F6B10944}" type="presParOf" srcId="{4C7FFF57-0356-4C61-8454-76D0E259A5D0}" destId="{EB6393AF-A303-4F0B-BD9C-0553FBAE56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471A0AC-159F-4034-A81E-233A27734C7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8614371-0C8F-45E2-BD66-6E0DF383F162}">
      <dgm:prSet/>
      <dgm:spPr/>
      <dgm:t>
        <a:bodyPr/>
        <a:lstStyle/>
        <a:p>
          <a:pPr algn="just"/>
          <a:r>
            <a:rPr lang="ru-RU" baseline="0" dirty="0"/>
            <a:t>	Культурный досуг в Петербурге очень разнообразен – здесь бесчисленное количество музеев, театров, кинотеатров, библиотек, концертных залов. Именно разнообразие культурного досуга и привлекает многочисленных гостей города. Попробуем оценить этот параметр в контексте комфортности расположения объектов досуга по районам Петербурга.</a:t>
          </a:r>
          <a:endParaRPr lang="ru-RU" dirty="0"/>
        </a:p>
      </dgm:t>
    </dgm:pt>
    <dgm:pt modelId="{F0CA94E6-BB88-409E-8DB0-40FE708BE20C}" type="parTrans" cxnId="{EBBC010E-E7B7-49C0-B928-E29F3B074276}">
      <dgm:prSet/>
      <dgm:spPr/>
      <dgm:t>
        <a:bodyPr/>
        <a:lstStyle/>
        <a:p>
          <a:endParaRPr lang="ru-RU"/>
        </a:p>
      </dgm:t>
    </dgm:pt>
    <dgm:pt modelId="{BD01737A-E5CF-459E-94F7-FD932F31D26A}" type="sibTrans" cxnId="{EBBC010E-E7B7-49C0-B928-E29F3B074276}">
      <dgm:prSet/>
      <dgm:spPr/>
      <dgm:t>
        <a:bodyPr/>
        <a:lstStyle/>
        <a:p>
          <a:endParaRPr lang="ru-RU"/>
        </a:p>
      </dgm:t>
    </dgm:pt>
    <dgm:pt modelId="{64B9F341-3F0B-49F4-8EB9-42E4A988876E}" type="pres">
      <dgm:prSet presAssocID="{2471A0AC-159F-4034-A81E-233A27734C73}" presName="vert0" presStyleCnt="0">
        <dgm:presLayoutVars>
          <dgm:dir/>
          <dgm:animOne val="branch"/>
          <dgm:animLvl val="lvl"/>
        </dgm:presLayoutVars>
      </dgm:prSet>
      <dgm:spPr/>
    </dgm:pt>
    <dgm:pt modelId="{E98718E2-9E2F-411F-BB36-9D473E3CED41}" type="pres">
      <dgm:prSet presAssocID="{18614371-0C8F-45E2-BD66-6E0DF383F162}" presName="thickLine" presStyleLbl="alignNode1" presStyleIdx="0" presStyleCnt="1"/>
      <dgm:spPr/>
    </dgm:pt>
    <dgm:pt modelId="{915B1A18-57AD-4678-B598-176078F28370}" type="pres">
      <dgm:prSet presAssocID="{18614371-0C8F-45E2-BD66-6E0DF383F162}" presName="horz1" presStyleCnt="0"/>
      <dgm:spPr/>
    </dgm:pt>
    <dgm:pt modelId="{E81B3A53-96F2-4B0D-AFD2-A222CE29543C}" type="pres">
      <dgm:prSet presAssocID="{18614371-0C8F-45E2-BD66-6E0DF383F162}" presName="tx1" presStyleLbl="revTx" presStyleIdx="0" presStyleCnt="1"/>
      <dgm:spPr/>
    </dgm:pt>
    <dgm:pt modelId="{A5EF92E0-18FB-4133-A6F5-D2C0FB7299C9}" type="pres">
      <dgm:prSet presAssocID="{18614371-0C8F-45E2-BD66-6E0DF383F162}" presName="vert1" presStyleCnt="0"/>
      <dgm:spPr/>
    </dgm:pt>
  </dgm:ptLst>
  <dgm:cxnLst>
    <dgm:cxn modelId="{EBBC010E-E7B7-49C0-B928-E29F3B074276}" srcId="{2471A0AC-159F-4034-A81E-233A27734C73}" destId="{18614371-0C8F-45E2-BD66-6E0DF383F162}" srcOrd="0" destOrd="0" parTransId="{F0CA94E6-BB88-409E-8DB0-40FE708BE20C}" sibTransId="{BD01737A-E5CF-459E-94F7-FD932F31D26A}"/>
    <dgm:cxn modelId="{F45C621A-077F-426E-9249-7216D29E30BC}" type="presOf" srcId="{2471A0AC-159F-4034-A81E-233A27734C73}" destId="{64B9F341-3F0B-49F4-8EB9-42E4A988876E}" srcOrd="0" destOrd="0" presId="urn:microsoft.com/office/officeart/2008/layout/LinedList"/>
    <dgm:cxn modelId="{DEC1875C-074D-4F0E-8D84-ED185250DAC5}" type="presOf" srcId="{18614371-0C8F-45E2-BD66-6E0DF383F162}" destId="{E81B3A53-96F2-4B0D-AFD2-A222CE29543C}" srcOrd="0" destOrd="0" presId="urn:microsoft.com/office/officeart/2008/layout/LinedList"/>
    <dgm:cxn modelId="{335860AD-E9C9-439F-A0AF-C34D18303745}" type="presParOf" srcId="{64B9F341-3F0B-49F4-8EB9-42E4A988876E}" destId="{E98718E2-9E2F-411F-BB36-9D473E3CED41}" srcOrd="0" destOrd="0" presId="urn:microsoft.com/office/officeart/2008/layout/LinedList"/>
    <dgm:cxn modelId="{02C613EE-12D6-4CCA-8622-FED004CA92DA}" type="presParOf" srcId="{64B9F341-3F0B-49F4-8EB9-42E4A988876E}" destId="{915B1A18-57AD-4678-B598-176078F28370}" srcOrd="1" destOrd="0" presId="urn:microsoft.com/office/officeart/2008/layout/LinedList"/>
    <dgm:cxn modelId="{AEC0C1B8-DE61-4B02-99A8-AF3849850376}" type="presParOf" srcId="{915B1A18-57AD-4678-B598-176078F28370}" destId="{E81B3A53-96F2-4B0D-AFD2-A222CE29543C}" srcOrd="0" destOrd="0" presId="urn:microsoft.com/office/officeart/2008/layout/LinedList"/>
    <dgm:cxn modelId="{B81F5587-B3D8-4180-8C8A-01B042012D33}" type="presParOf" srcId="{915B1A18-57AD-4678-B598-176078F28370}" destId="{A5EF92E0-18FB-4133-A6F5-D2C0FB7299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F65FEBD-856B-4485-B868-F16823A0E67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FBFE0E3-44AD-4EFD-AFAB-05EA22B453A1}">
      <dgm:prSet/>
      <dgm:spPr/>
      <dgm:t>
        <a:bodyPr/>
        <a:lstStyle/>
        <a:p>
          <a:pPr algn="just"/>
          <a:r>
            <a:rPr lang="ru-RU" baseline="0" dirty="0"/>
            <a:t>	На диаграмме слева представлено распределение объектов культурного досуга по районам СПб. Само собой, это лишь малая выборка – здесь учтены дома культуры, библиотеки, культурно-досуговые центры, парки культуры и отдыха. Можно отметить, что Пушкинский и Красногвардейский районы насыщены этими объектами, тогда как в центральной части города, кажется, их недостаток. Но это только кажется. На самом деле, дома культуры имели популярность в более современном временном промежутке развития города, а в старых исторических районах города немногочисленность домов культуры нивелирован огромным количеством музеев.</a:t>
          </a:r>
          <a:endParaRPr lang="ru-RU" dirty="0"/>
        </a:p>
      </dgm:t>
    </dgm:pt>
    <dgm:pt modelId="{2E06516F-F4A3-4994-A6F1-6623DEB74F66}" type="parTrans" cxnId="{A2E41E25-015B-4DAF-8CF6-AE8C74F9F8E1}">
      <dgm:prSet/>
      <dgm:spPr/>
      <dgm:t>
        <a:bodyPr/>
        <a:lstStyle/>
        <a:p>
          <a:endParaRPr lang="ru-RU"/>
        </a:p>
      </dgm:t>
    </dgm:pt>
    <dgm:pt modelId="{38FFDE7D-971D-4E62-BDEA-DD6AFC6C0CA2}" type="sibTrans" cxnId="{A2E41E25-015B-4DAF-8CF6-AE8C74F9F8E1}">
      <dgm:prSet/>
      <dgm:spPr/>
      <dgm:t>
        <a:bodyPr/>
        <a:lstStyle/>
        <a:p>
          <a:endParaRPr lang="ru-RU"/>
        </a:p>
      </dgm:t>
    </dgm:pt>
    <dgm:pt modelId="{E6D7FE4E-6D78-492B-8091-D0C655C2C310}" type="pres">
      <dgm:prSet presAssocID="{0F65FEBD-856B-4485-B868-F16823A0E67D}" presName="vert0" presStyleCnt="0">
        <dgm:presLayoutVars>
          <dgm:dir/>
          <dgm:animOne val="branch"/>
          <dgm:animLvl val="lvl"/>
        </dgm:presLayoutVars>
      </dgm:prSet>
      <dgm:spPr/>
    </dgm:pt>
    <dgm:pt modelId="{C7AB2E98-049F-42FE-9282-5C09A7570A88}" type="pres">
      <dgm:prSet presAssocID="{FFBFE0E3-44AD-4EFD-AFAB-05EA22B453A1}" presName="thickLine" presStyleLbl="alignNode1" presStyleIdx="0" presStyleCnt="1"/>
      <dgm:spPr/>
    </dgm:pt>
    <dgm:pt modelId="{E1D85EC7-E134-4B8E-A036-757FABBA8485}" type="pres">
      <dgm:prSet presAssocID="{FFBFE0E3-44AD-4EFD-AFAB-05EA22B453A1}" presName="horz1" presStyleCnt="0"/>
      <dgm:spPr/>
    </dgm:pt>
    <dgm:pt modelId="{65907E8B-0341-49CF-B986-EF5BC531AF54}" type="pres">
      <dgm:prSet presAssocID="{FFBFE0E3-44AD-4EFD-AFAB-05EA22B453A1}" presName="tx1" presStyleLbl="revTx" presStyleIdx="0" presStyleCnt="1"/>
      <dgm:spPr/>
    </dgm:pt>
    <dgm:pt modelId="{1B96CA5A-9CB5-4DFC-A462-42EFE7C14FCC}" type="pres">
      <dgm:prSet presAssocID="{FFBFE0E3-44AD-4EFD-AFAB-05EA22B453A1}" presName="vert1" presStyleCnt="0"/>
      <dgm:spPr/>
    </dgm:pt>
  </dgm:ptLst>
  <dgm:cxnLst>
    <dgm:cxn modelId="{A2E41E25-015B-4DAF-8CF6-AE8C74F9F8E1}" srcId="{0F65FEBD-856B-4485-B868-F16823A0E67D}" destId="{FFBFE0E3-44AD-4EFD-AFAB-05EA22B453A1}" srcOrd="0" destOrd="0" parTransId="{2E06516F-F4A3-4994-A6F1-6623DEB74F66}" sibTransId="{38FFDE7D-971D-4E62-BDEA-DD6AFC6C0CA2}"/>
    <dgm:cxn modelId="{C5BC112A-206D-4CF4-9209-F67A8102BE16}" type="presOf" srcId="{FFBFE0E3-44AD-4EFD-AFAB-05EA22B453A1}" destId="{65907E8B-0341-49CF-B986-EF5BC531AF54}" srcOrd="0" destOrd="0" presId="urn:microsoft.com/office/officeart/2008/layout/LinedList"/>
    <dgm:cxn modelId="{63FB4A9A-7AA8-4C91-8E6B-41505916FC4F}" type="presOf" srcId="{0F65FEBD-856B-4485-B868-F16823A0E67D}" destId="{E6D7FE4E-6D78-492B-8091-D0C655C2C310}" srcOrd="0" destOrd="0" presId="urn:microsoft.com/office/officeart/2008/layout/LinedList"/>
    <dgm:cxn modelId="{7614E38E-4815-4211-A484-32FE8F48483C}" type="presParOf" srcId="{E6D7FE4E-6D78-492B-8091-D0C655C2C310}" destId="{C7AB2E98-049F-42FE-9282-5C09A7570A88}" srcOrd="0" destOrd="0" presId="urn:microsoft.com/office/officeart/2008/layout/LinedList"/>
    <dgm:cxn modelId="{21A0C329-8257-40E2-BC9B-7D7EA78E748A}" type="presParOf" srcId="{E6D7FE4E-6D78-492B-8091-D0C655C2C310}" destId="{E1D85EC7-E134-4B8E-A036-757FABBA8485}" srcOrd="1" destOrd="0" presId="urn:microsoft.com/office/officeart/2008/layout/LinedList"/>
    <dgm:cxn modelId="{BEC4D547-A20E-4653-B93B-402A72B67577}" type="presParOf" srcId="{E1D85EC7-E134-4B8E-A036-757FABBA8485}" destId="{65907E8B-0341-49CF-B986-EF5BC531AF54}" srcOrd="0" destOrd="0" presId="urn:microsoft.com/office/officeart/2008/layout/LinedList"/>
    <dgm:cxn modelId="{FC8F01A7-399F-4D36-A5F8-350012F679B5}" type="presParOf" srcId="{E1D85EC7-E134-4B8E-A036-757FABBA8485}" destId="{1B96CA5A-9CB5-4DFC-A462-42EFE7C14F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F65FEBD-856B-4485-B868-F16823A0E67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FBFE0E3-44AD-4EFD-AFAB-05EA22B453A1}">
      <dgm:prSet/>
      <dgm:spPr/>
      <dgm:t>
        <a:bodyPr/>
        <a:lstStyle/>
        <a:p>
          <a:pPr algn="just"/>
          <a:r>
            <a:rPr lang="ru-RU" baseline="0" dirty="0"/>
            <a:t>	Продолжая тему культурного досуга, обратим внимание на распределение музеев по городу. Видно, что наибольшее количество музеев расположено в Центральном, историческом районе города. К сожалению, Красносельский и Курортный районы сильно отстают в этом рейтинге – в их районах очень мало музеев. Хотя, по большому счету количество музеев не является критически важным параметром выбора района для проживания. В музеи люди ходят не так часто, как например, в кинотеатры или другие развлекательные учреждения.</a:t>
          </a:r>
          <a:endParaRPr lang="ru-RU" dirty="0"/>
        </a:p>
      </dgm:t>
    </dgm:pt>
    <dgm:pt modelId="{2E06516F-F4A3-4994-A6F1-6623DEB74F66}" type="parTrans" cxnId="{A2E41E25-015B-4DAF-8CF6-AE8C74F9F8E1}">
      <dgm:prSet/>
      <dgm:spPr/>
      <dgm:t>
        <a:bodyPr/>
        <a:lstStyle/>
        <a:p>
          <a:endParaRPr lang="ru-RU"/>
        </a:p>
      </dgm:t>
    </dgm:pt>
    <dgm:pt modelId="{38FFDE7D-971D-4E62-BDEA-DD6AFC6C0CA2}" type="sibTrans" cxnId="{A2E41E25-015B-4DAF-8CF6-AE8C74F9F8E1}">
      <dgm:prSet/>
      <dgm:spPr/>
      <dgm:t>
        <a:bodyPr/>
        <a:lstStyle/>
        <a:p>
          <a:endParaRPr lang="ru-RU"/>
        </a:p>
      </dgm:t>
    </dgm:pt>
    <dgm:pt modelId="{E6D7FE4E-6D78-492B-8091-D0C655C2C310}" type="pres">
      <dgm:prSet presAssocID="{0F65FEBD-856B-4485-B868-F16823A0E67D}" presName="vert0" presStyleCnt="0">
        <dgm:presLayoutVars>
          <dgm:dir/>
          <dgm:animOne val="branch"/>
          <dgm:animLvl val="lvl"/>
        </dgm:presLayoutVars>
      </dgm:prSet>
      <dgm:spPr/>
    </dgm:pt>
    <dgm:pt modelId="{C7AB2E98-049F-42FE-9282-5C09A7570A88}" type="pres">
      <dgm:prSet presAssocID="{FFBFE0E3-44AD-4EFD-AFAB-05EA22B453A1}" presName="thickLine" presStyleLbl="alignNode1" presStyleIdx="0" presStyleCnt="1"/>
      <dgm:spPr/>
    </dgm:pt>
    <dgm:pt modelId="{E1D85EC7-E134-4B8E-A036-757FABBA8485}" type="pres">
      <dgm:prSet presAssocID="{FFBFE0E3-44AD-4EFD-AFAB-05EA22B453A1}" presName="horz1" presStyleCnt="0"/>
      <dgm:spPr/>
    </dgm:pt>
    <dgm:pt modelId="{65907E8B-0341-49CF-B986-EF5BC531AF54}" type="pres">
      <dgm:prSet presAssocID="{FFBFE0E3-44AD-4EFD-AFAB-05EA22B453A1}" presName="tx1" presStyleLbl="revTx" presStyleIdx="0" presStyleCnt="1"/>
      <dgm:spPr/>
    </dgm:pt>
    <dgm:pt modelId="{1B96CA5A-9CB5-4DFC-A462-42EFE7C14FCC}" type="pres">
      <dgm:prSet presAssocID="{FFBFE0E3-44AD-4EFD-AFAB-05EA22B453A1}" presName="vert1" presStyleCnt="0"/>
      <dgm:spPr/>
    </dgm:pt>
  </dgm:ptLst>
  <dgm:cxnLst>
    <dgm:cxn modelId="{A2E41E25-015B-4DAF-8CF6-AE8C74F9F8E1}" srcId="{0F65FEBD-856B-4485-B868-F16823A0E67D}" destId="{FFBFE0E3-44AD-4EFD-AFAB-05EA22B453A1}" srcOrd="0" destOrd="0" parTransId="{2E06516F-F4A3-4994-A6F1-6623DEB74F66}" sibTransId="{38FFDE7D-971D-4E62-BDEA-DD6AFC6C0CA2}"/>
    <dgm:cxn modelId="{C5BC112A-206D-4CF4-9209-F67A8102BE16}" type="presOf" srcId="{FFBFE0E3-44AD-4EFD-AFAB-05EA22B453A1}" destId="{65907E8B-0341-49CF-B986-EF5BC531AF54}" srcOrd="0" destOrd="0" presId="urn:microsoft.com/office/officeart/2008/layout/LinedList"/>
    <dgm:cxn modelId="{63FB4A9A-7AA8-4C91-8E6B-41505916FC4F}" type="presOf" srcId="{0F65FEBD-856B-4485-B868-F16823A0E67D}" destId="{E6D7FE4E-6D78-492B-8091-D0C655C2C310}" srcOrd="0" destOrd="0" presId="urn:microsoft.com/office/officeart/2008/layout/LinedList"/>
    <dgm:cxn modelId="{7614E38E-4815-4211-A484-32FE8F48483C}" type="presParOf" srcId="{E6D7FE4E-6D78-492B-8091-D0C655C2C310}" destId="{C7AB2E98-049F-42FE-9282-5C09A7570A88}" srcOrd="0" destOrd="0" presId="urn:microsoft.com/office/officeart/2008/layout/LinedList"/>
    <dgm:cxn modelId="{21A0C329-8257-40E2-BC9B-7D7EA78E748A}" type="presParOf" srcId="{E6D7FE4E-6D78-492B-8091-D0C655C2C310}" destId="{E1D85EC7-E134-4B8E-A036-757FABBA8485}" srcOrd="1" destOrd="0" presId="urn:microsoft.com/office/officeart/2008/layout/LinedList"/>
    <dgm:cxn modelId="{BEC4D547-A20E-4653-B93B-402A72B67577}" type="presParOf" srcId="{E1D85EC7-E134-4B8E-A036-757FABBA8485}" destId="{65907E8B-0341-49CF-B986-EF5BC531AF54}" srcOrd="0" destOrd="0" presId="urn:microsoft.com/office/officeart/2008/layout/LinedList"/>
    <dgm:cxn modelId="{FC8F01A7-399F-4D36-A5F8-350012F679B5}" type="presParOf" srcId="{E1D85EC7-E134-4B8E-A036-757FABBA8485}" destId="{1B96CA5A-9CB5-4DFC-A462-42EFE7C14F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08B740D-ECAF-4185-87CD-C90D17B1452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A5DDE6A-54F6-46EE-912F-E8F9F0AF2CFB}">
      <dgm:prSet custT="1"/>
      <dgm:spPr/>
      <dgm:t>
        <a:bodyPr/>
        <a:lstStyle/>
        <a:p>
          <a:pPr algn="just"/>
          <a:r>
            <a:rPr lang="ru-RU" sz="1200" baseline="0" dirty="0"/>
            <a:t>	</a:t>
          </a:r>
          <a:r>
            <a:rPr lang="ru-RU" sz="1300" baseline="0" dirty="0"/>
            <a:t>Кинотеатров в СПб хватает, почти в каждом крупном ТЦ можно приобщиться к творениям мирового и отечественного кинематографа. Наибольшая концентрация кинотеатров – в Центральном и Приморском районах. Жителям Курортного и Гатчинского района остается только завидовать – в их районе неприлично малое количество кинотеатров. Хотя в нашем современном мире кинотеатры уже не так востребованы как раньше – теперь киноиндустрия больше нацелена на зрителя онлайн-кинотеатров, что намного удобнее, ведь в этом случае не надо лишний раз выходить из дома.</a:t>
          </a:r>
          <a:endParaRPr lang="ru-RU" sz="1300" dirty="0"/>
        </a:p>
      </dgm:t>
    </dgm:pt>
    <dgm:pt modelId="{7FC41C1B-5F18-4BD5-8DEA-42D932DE3AA3}" type="parTrans" cxnId="{5AA1336A-4B55-45BF-B728-BCD4ACEA76B0}">
      <dgm:prSet/>
      <dgm:spPr/>
      <dgm:t>
        <a:bodyPr/>
        <a:lstStyle/>
        <a:p>
          <a:endParaRPr lang="ru-RU"/>
        </a:p>
      </dgm:t>
    </dgm:pt>
    <dgm:pt modelId="{FC00E35A-ADA2-492E-B13F-3A08ABF755B3}" type="sibTrans" cxnId="{5AA1336A-4B55-45BF-B728-BCD4ACEA76B0}">
      <dgm:prSet/>
      <dgm:spPr/>
      <dgm:t>
        <a:bodyPr/>
        <a:lstStyle/>
        <a:p>
          <a:endParaRPr lang="ru-RU"/>
        </a:p>
      </dgm:t>
    </dgm:pt>
    <dgm:pt modelId="{8494ABE1-7E8A-4DC5-8580-8211745EF5F1}" type="pres">
      <dgm:prSet presAssocID="{F08B740D-ECAF-4185-87CD-C90D17B1452B}" presName="vert0" presStyleCnt="0">
        <dgm:presLayoutVars>
          <dgm:dir/>
          <dgm:animOne val="branch"/>
          <dgm:animLvl val="lvl"/>
        </dgm:presLayoutVars>
      </dgm:prSet>
      <dgm:spPr/>
    </dgm:pt>
    <dgm:pt modelId="{95BAEF4A-0A74-491A-ADBB-3307C4892900}" type="pres">
      <dgm:prSet presAssocID="{8A5DDE6A-54F6-46EE-912F-E8F9F0AF2CFB}" presName="thickLine" presStyleLbl="alignNode1" presStyleIdx="0" presStyleCnt="1"/>
      <dgm:spPr/>
    </dgm:pt>
    <dgm:pt modelId="{6C29A7A1-A0B1-4E85-B247-F1982356D6CB}" type="pres">
      <dgm:prSet presAssocID="{8A5DDE6A-54F6-46EE-912F-E8F9F0AF2CFB}" presName="horz1" presStyleCnt="0"/>
      <dgm:spPr/>
    </dgm:pt>
    <dgm:pt modelId="{7191EF1D-07FB-42F1-A5BA-51F937B61F35}" type="pres">
      <dgm:prSet presAssocID="{8A5DDE6A-54F6-46EE-912F-E8F9F0AF2CFB}" presName="tx1" presStyleLbl="revTx" presStyleIdx="0" presStyleCnt="1"/>
      <dgm:spPr/>
    </dgm:pt>
    <dgm:pt modelId="{D656B701-262A-425C-9361-E878A5B94A24}" type="pres">
      <dgm:prSet presAssocID="{8A5DDE6A-54F6-46EE-912F-E8F9F0AF2CFB}" presName="vert1" presStyleCnt="0"/>
      <dgm:spPr/>
    </dgm:pt>
  </dgm:ptLst>
  <dgm:cxnLst>
    <dgm:cxn modelId="{5AA1336A-4B55-45BF-B728-BCD4ACEA76B0}" srcId="{F08B740D-ECAF-4185-87CD-C90D17B1452B}" destId="{8A5DDE6A-54F6-46EE-912F-E8F9F0AF2CFB}" srcOrd="0" destOrd="0" parTransId="{7FC41C1B-5F18-4BD5-8DEA-42D932DE3AA3}" sibTransId="{FC00E35A-ADA2-492E-B13F-3A08ABF755B3}"/>
    <dgm:cxn modelId="{A84AD753-F265-4161-9FD8-2B28EA46D3ED}" type="presOf" srcId="{F08B740D-ECAF-4185-87CD-C90D17B1452B}" destId="{8494ABE1-7E8A-4DC5-8580-8211745EF5F1}" srcOrd="0" destOrd="0" presId="urn:microsoft.com/office/officeart/2008/layout/LinedList"/>
    <dgm:cxn modelId="{9D3ABFEE-E104-40C7-8925-33B322A246D2}" type="presOf" srcId="{8A5DDE6A-54F6-46EE-912F-E8F9F0AF2CFB}" destId="{7191EF1D-07FB-42F1-A5BA-51F937B61F35}" srcOrd="0" destOrd="0" presId="urn:microsoft.com/office/officeart/2008/layout/LinedList"/>
    <dgm:cxn modelId="{2933B871-DBE1-45A6-8427-AEDC068482AB}" type="presParOf" srcId="{8494ABE1-7E8A-4DC5-8580-8211745EF5F1}" destId="{95BAEF4A-0A74-491A-ADBB-3307C4892900}" srcOrd="0" destOrd="0" presId="urn:microsoft.com/office/officeart/2008/layout/LinedList"/>
    <dgm:cxn modelId="{1F29910C-97B3-4CAA-9441-13CCB39CA755}" type="presParOf" srcId="{8494ABE1-7E8A-4DC5-8580-8211745EF5F1}" destId="{6C29A7A1-A0B1-4E85-B247-F1982356D6CB}" srcOrd="1" destOrd="0" presId="urn:microsoft.com/office/officeart/2008/layout/LinedList"/>
    <dgm:cxn modelId="{29D72136-B353-4D86-9AD5-5292BB20DFB6}" type="presParOf" srcId="{6C29A7A1-A0B1-4E85-B247-F1982356D6CB}" destId="{7191EF1D-07FB-42F1-A5BA-51F937B61F35}" srcOrd="0" destOrd="0" presId="urn:microsoft.com/office/officeart/2008/layout/LinedList"/>
    <dgm:cxn modelId="{E30A2314-2A60-4822-A744-1451CCB712F1}" type="presParOf" srcId="{6C29A7A1-A0B1-4E85-B247-F1982356D6CB}" destId="{D656B701-262A-425C-9361-E878A5B94A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40A16CF-4B8F-43F4-94B6-7F63A970859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67A414F-6D3D-4B36-8B57-E9AECEA6974D}">
      <dgm:prSet/>
      <dgm:spPr/>
      <dgm:t>
        <a:bodyPr/>
        <a:lstStyle/>
        <a:p>
          <a:pPr algn="just"/>
          <a:r>
            <a:rPr lang="ru-RU" baseline="0" dirty="0"/>
            <a:t>	Ситуация с парковками в Петербурге достаточно плохая – в городе остро ощущается нехватка парковочных мест. Война между автолюбителями и пешеходами за каждый квадратный метр города извечна. В городе непрерывно растет количество владельцев автомобилей, поэтому возникает потребность в расширении текущих автодорог и увеличении парковочных мест. Но чтобы выделить для этого площадь, нужно где-то ее урезать. Это дилемма. </a:t>
          </a:r>
          <a:r>
            <a:rPr lang="ru-RU" baseline="0" dirty="0">
              <a:solidFill>
                <a:srgbClr val="FF0000"/>
              </a:solidFill>
            </a:rPr>
            <a:t>Предлагаем посмотреть как обстоит дело с парковками на текущий момент.</a:t>
          </a:r>
          <a:endParaRPr lang="ru-RU" dirty="0">
            <a:solidFill>
              <a:srgbClr val="FF0000"/>
            </a:solidFill>
          </a:endParaRPr>
        </a:p>
      </dgm:t>
    </dgm:pt>
    <dgm:pt modelId="{9FD305DE-8C0B-4829-A44E-50079DC5A2D1}" type="parTrans" cxnId="{81A0E16B-77C5-47C6-B2ED-CD9FDFBFA7FA}">
      <dgm:prSet/>
      <dgm:spPr/>
      <dgm:t>
        <a:bodyPr/>
        <a:lstStyle/>
        <a:p>
          <a:endParaRPr lang="ru-RU"/>
        </a:p>
      </dgm:t>
    </dgm:pt>
    <dgm:pt modelId="{217F143C-3F0A-4FDB-A12E-B0990B571BA4}" type="sibTrans" cxnId="{81A0E16B-77C5-47C6-B2ED-CD9FDFBFA7FA}">
      <dgm:prSet/>
      <dgm:spPr/>
      <dgm:t>
        <a:bodyPr/>
        <a:lstStyle/>
        <a:p>
          <a:endParaRPr lang="ru-RU"/>
        </a:p>
      </dgm:t>
    </dgm:pt>
    <dgm:pt modelId="{EBF1AD3E-979B-41CA-B637-75A4BAE565C7}" type="pres">
      <dgm:prSet presAssocID="{B40A16CF-4B8F-43F4-94B6-7F63A970859D}" presName="vert0" presStyleCnt="0">
        <dgm:presLayoutVars>
          <dgm:dir/>
          <dgm:animOne val="branch"/>
          <dgm:animLvl val="lvl"/>
        </dgm:presLayoutVars>
      </dgm:prSet>
      <dgm:spPr/>
    </dgm:pt>
    <dgm:pt modelId="{9EF634F1-01E1-4947-987E-6F7E617A839A}" type="pres">
      <dgm:prSet presAssocID="{A67A414F-6D3D-4B36-8B57-E9AECEA6974D}" presName="thickLine" presStyleLbl="alignNode1" presStyleIdx="0" presStyleCnt="1"/>
      <dgm:spPr/>
    </dgm:pt>
    <dgm:pt modelId="{86FF19AB-A80E-4948-8DB8-181DB3E13A57}" type="pres">
      <dgm:prSet presAssocID="{A67A414F-6D3D-4B36-8B57-E9AECEA6974D}" presName="horz1" presStyleCnt="0"/>
      <dgm:spPr/>
    </dgm:pt>
    <dgm:pt modelId="{02B78CAB-1B8C-4B11-8DFD-955781C21C12}" type="pres">
      <dgm:prSet presAssocID="{A67A414F-6D3D-4B36-8B57-E9AECEA6974D}" presName="tx1" presStyleLbl="revTx" presStyleIdx="0" presStyleCnt="1"/>
      <dgm:spPr/>
    </dgm:pt>
    <dgm:pt modelId="{A6372695-5A2B-4884-8241-379B633C08D7}" type="pres">
      <dgm:prSet presAssocID="{A67A414F-6D3D-4B36-8B57-E9AECEA6974D}" presName="vert1" presStyleCnt="0"/>
      <dgm:spPr/>
    </dgm:pt>
  </dgm:ptLst>
  <dgm:cxnLst>
    <dgm:cxn modelId="{81A0E16B-77C5-47C6-B2ED-CD9FDFBFA7FA}" srcId="{B40A16CF-4B8F-43F4-94B6-7F63A970859D}" destId="{A67A414F-6D3D-4B36-8B57-E9AECEA6974D}" srcOrd="0" destOrd="0" parTransId="{9FD305DE-8C0B-4829-A44E-50079DC5A2D1}" sibTransId="{217F143C-3F0A-4FDB-A12E-B0990B571BA4}"/>
    <dgm:cxn modelId="{3BF97B6C-A3FA-4B2C-BD67-0F00451FC8A4}" type="presOf" srcId="{B40A16CF-4B8F-43F4-94B6-7F63A970859D}" destId="{EBF1AD3E-979B-41CA-B637-75A4BAE565C7}" srcOrd="0" destOrd="0" presId="urn:microsoft.com/office/officeart/2008/layout/LinedList"/>
    <dgm:cxn modelId="{C05957B6-1D2C-404D-8DF6-01E80C812CF8}" type="presOf" srcId="{A67A414F-6D3D-4B36-8B57-E9AECEA6974D}" destId="{02B78CAB-1B8C-4B11-8DFD-955781C21C12}" srcOrd="0" destOrd="0" presId="urn:microsoft.com/office/officeart/2008/layout/LinedList"/>
    <dgm:cxn modelId="{F4D7387E-DAB3-4F91-83BB-1137AF2B6706}" type="presParOf" srcId="{EBF1AD3E-979B-41CA-B637-75A4BAE565C7}" destId="{9EF634F1-01E1-4947-987E-6F7E617A839A}" srcOrd="0" destOrd="0" presId="urn:microsoft.com/office/officeart/2008/layout/LinedList"/>
    <dgm:cxn modelId="{E8750402-3A27-429A-8FBE-81A116F2B78D}" type="presParOf" srcId="{EBF1AD3E-979B-41CA-B637-75A4BAE565C7}" destId="{86FF19AB-A80E-4948-8DB8-181DB3E13A57}" srcOrd="1" destOrd="0" presId="urn:microsoft.com/office/officeart/2008/layout/LinedList"/>
    <dgm:cxn modelId="{E5F4CE9C-1B53-4CF1-98B7-8A68BC327F42}" type="presParOf" srcId="{86FF19AB-A80E-4948-8DB8-181DB3E13A57}" destId="{02B78CAB-1B8C-4B11-8DFD-955781C21C12}" srcOrd="0" destOrd="0" presId="urn:microsoft.com/office/officeart/2008/layout/LinedList"/>
    <dgm:cxn modelId="{28B7AABF-383E-4111-A800-CA668613145F}" type="presParOf" srcId="{86FF19AB-A80E-4948-8DB8-181DB3E13A57}" destId="{A6372695-5A2B-4884-8241-379B633C08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9A287F-58EF-4743-BFAF-9F69507F0A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CACFD19-A8A3-4C1A-AFE1-9669579AC7D9}">
      <dgm:prSet/>
      <dgm:spPr/>
      <dgm:t>
        <a:bodyPr/>
        <a:lstStyle/>
        <a:p>
          <a:pPr algn="just"/>
          <a:r>
            <a:rPr lang="ru-RU" baseline="0" dirty="0"/>
            <a:t>	На гистограмма слева представлена ситуация с парковками в Петербурге. Тут представлены данные об автостоянках, паркингах и гаражах. К сожалению, это далеко не самый полный список парковок. В нашем расположении не оказалось более подробного списка парковок </a:t>
          </a:r>
          <a:r>
            <a:rPr lang="ru-RU" i="1" baseline="0" dirty="0"/>
            <a:t>(в выводе исследования мы еще обсудим вопрос недостатка реальных данных). </a:t>
          </a:r>
          <a:r>
            <a:rPr lang="ru-RU" baseline="0" dirty="0"/>
            <a:t>Попробуем поработать с тем что есть. Центральный район города, судя по гистограмме насыщен парковками больше, чем остальные районы, но, честно говоря, есть серьезные сомнения на этот счет. Опять же – мы работаем с теми данными, которые есть в наличии.</a:t>
          </a:r>
          <a:endParaRPr lang="ru-RU" dirty="0"/>
        </a:p>
      </dgm:t>
    </dgm:pt>
    <dgm:pt modelId="{B566EC4E-C428-43BE-B512-6F8CC8957DE0}" type="parTrans" cxnId="{FAE5FF75-BF6A-428F-8218-CDD552F2EF14}">
      <dgm:prSet/>
      <dgm:spPr/>
      <dgm:t>
        <a:bodyPr/>
        <a:lstStyle/>
        <a:p>
          <a:endParaRPr lang="ru-RU"/>
        </a:p>
      </dgm:t>
    </dgm:pt>
    <dgm:pt modelId="{A7CD7B00-7B70-4A9B-B52D-83E34C9FB43A}" type="sibTrans" cxnId="{FAE5FF75-BF6A-428F-8218-CDD552F2EF14}">
      <dgm:prSet/>
      <dgm:spPr/>
      <dgm:t>
        <a:bodyPr/>
        <a:lstStyle/>
        <a:p>
          <a:endParaRPr lang="ru-RU"/>
        </a:p>
      </dgm:t>
    </dgm:pt>
    <dgm:pt modelId="{6F11E022-FE89-402F-8211-514A1817B2CB}" type="pres">
      <dgm:prSet presAssocID="{679A287F-58EF-4743-BFAF-9F69507F0A35}" presName="vert0" presStyleCnt="0">
        <dgm:presLayoutVars>
          <dgm:dir/>
          <dgm:animOne val="branch"/>
          <dgm:animLvl val="lvl"/>
        </dgm:presLayoutVars>
      </dgm:prSet>
      <dgm:spPr/>
    </dgm:pt>
    <dgm:pt modelId="{FE6689FB-CD46-4432-803C-294B766C5142}" type="pres">
      <dgm:prSet presAssocID="{5CACFD19-A8A3-4C1A-AFE1-9669579AC7D9}" presName="thickLine" presStyleLbl="alignNode1" presStyleIdx="0" presStyleCnt="1"/>
      <dgm:spPr/>
    </dgm:pt>
    <dgm:pt modelId="{8EC8A5FE-1F80-4074-83E8-E47C526311BF}" type="pres">
      <dgm:prSet presAssocID="{5CACFD19-A8A3-4C1A-AFE1-9669579AC7D9}" presName="horz1" presStyleCnt="0"/>
      <dgm:spPr/>
    </dgm:pt>
    <dgm:pt modelId="{DE84D92E-9479-484C-BEBD-E9BBE61270F7}" type="pres">
      <dgm:prSet presAssocID="{5CACFD19-A8A3-4C1A-AFE1-9669579AC7D9}" presName="tx1" presStyleLbl="revTx" presStyleIdx="0" presStyleCnt="1"/>
      <dgm:spPr/>
    </dgm:pt>
    <dgm:pt modelId="{4F151069-5854-4270-B559-A756FDD071B9}" type="pres">
      <dgm:prSet presAssocID="{5CACFD19-A8A3-4C1A-AFE1-9669579AC7D9}" presName="vert1" presStyleCnt="0"/>
      <dgm:spPr/>
    </dgm:pt>
  </dgm:ptLst>
  <dgm:cxnLst>
    <dgm:cxn modelId="{8CC51643-A539-4484-B6FE-583EFA5DB7CF}" type="presOf" srcId="{5CACFD19-A8A3-4C1A-AFE1-9669579AC7D9}" destId="{DE84D92E-9479-484C-BEBD-E9BBE61270F7}" srcOrd="0" destOrd="0" presId="urn:microsoft.com/office/officeart/2008/layout/LinedList"/>
    <dgm:cxn modelId="{FAE5FF75-BF6A-428F-8218-CDD552F2EF14}" srcId="{679A287F-58EF-4743-BFAF-9F69507F0A35}" destId="{5CACFD19-A8A3-4C1A-AFE1-9669579AC7D9}" srcOrd="0" destOrd="0" parTransId="{B566EC4E-C428-43BE-B512-6F8CC8957DE0}" sibTransId="{A7CD7B00-7B70-4A9B-B52D-83E34C9FB43A}"/>
    <dgm:cxn modelId="{35102BEF-A217-47E9-9170-06151C08960E}" type="presOf" srcId="{679A287F-58EF-4743-BFAF-9F69507F0A35}" destId="{6F11E022-FE89-402F-8211-514A1817B2CB}" srcOrd="0" destOrd="0" presId="urn:microsoft.com/office/officeart/2008/layout/LinedList"/>
    <dgm:cxn modelId="{4FAD190C-79FC-4D39-8844-F1F9A126282C}" type="presParOf" srcId="{6F11E022-FE89-402F-8211-514A1817B2CB}" destId="{FE6689FB-CD46-4432-803C-294B766C5142}" srcOrd="0" destOrd="0" presId="urn:microsoft.com/office/officeart/2008/layout/LinedList"/>
    <dgm:cxn modelId="{755D32BE-A318-4227-941D-F667F437ACF3}" type="presParOf" srcId="{6F11E022-FE89-402F-8211-514A1817B2CB}" destId="{8EC8A5FE-1F80-4074-83E8-E47C526311BF}" srcOrd="1" destOrd="0" presId="urn:microsoft.com/office/officeart/2008/layout/LinedList"/>
    <dgm:cxn modelId="{B0659B52-AD0C-4D0D-9948-D878A575DF97}" type="presParOf" srcId="{8EC8A5FE-1F80-4074-83E8-E47C526311BF}" destId="{DE84D92E-9479-484C-BEBD-E9BBE61270F7}" srcOrd="0" destOrd="0" presId="urn:microsoft.com/office/officeart/2008/layout/LinedList"/>
    <dgm:cxn modelId="{7137019F-0A95-4D3A-B87C-BF46B25ACE11}" type="presParOf" srcId="{8EC8A5FE-1F80-4074-83E8-E47C526311BF}" destId="{4F151069-5854-4270-B559-A756FDD071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CBECAE2-9461-41E5-9ADE-26B1B23E21B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084E19F-60E4-4CB9-96BD-200ED29DAE2A}">
      <dgm:prSet custT="1"/>
      <dgm:spPr/>
      <dgm:t>
        <a:bodyPr/>
        <a:lstStyle/>
        <a:p>
          <a:pPr algn="just"/>
          <a:r>
            <a:rPr lang="ru-RU" sz="1050" b="0" i="0" baseline="0" dirty="0">
              <a:solidFill>
                <a:schemeClr val="tx1"/>
              </a:solidFill>
            </a:rPr>
            <a:t>	Состояние инженерных коммуникаций Санкт-Петербурга далеки от идеала. И если на окраинах города советские градостроители умело продумали различные аспекты тепло- водо- и энергоснабжения районов, то в центральной части города с этим беда. Старинные улицы и здания не позволяют в полной мере произвести реновацию инженерных коммуникаций. Тем не менее, аварийные ситуации возникающие вследствие усталости труб водоснабжения, электроподстанций оперативно устраняются коммунальными службами, но, опять же, это не панацея - необходимо уже сейчас задуматься над реновациями коммуникаций во избежания коллапсов. </a:t>
          </a:r>
          <a:endParaRPr lang="ru-RU" sz="1050" dirty="0">
            <a:solidFill>
              <a:schemeClr val="tx1"/>
            </a:solidFill>
          </a:endParaRPr>
        </a:p>
      </dgm:t>
    </dgm:pt>
    <dgm:pt modelId="{50A1400B-90DB-4455-9034-DC3EAC6277BB}" type="parTrans" cxnId="{EE650CD4-E621-456D-90FC-C2E9C4073C0E}">
      <dgm:prSet/>
      <dgm:spPr/>
      <dgm:t>
        <a:bodyPr/>
        <a:lstStyle/>
        <a:p>
          <a:endParaRPr lang="ru-RU"/>
        </a:p>
      </dgm:t>
    </dgm:pt>
    <dgm:pt modelId="{BA604F08-6B48-4CA6-AABA-74B8A05FDF17}" type="sibTrans" cxnId="{EE650CD4-E621-456D-90FC-C2E9C4073C0E}">
      <dgm:prSet/>
      <dgm:spPr/>
      <dgm:t>
        <a:bodyPr/>
        <a:lstStyle/>
        <a:p>
          <a:endParaRPr lang="ru-RU"/>
        </a:p>
      </dgm:t>
    </dgm:pt>
    <dgm:pt modelId="{DB79123A-922A-48B5-AE71-D1EFEE4CD601}">
      <dgm:prSet/>
      <dgm:spPr/>
      <dgm:t>
        <a:bodyPr/>
        <a:lstStyle/>
        <a:p>
          <a:r>
            <a:rPr lang="ru-RU" b="0" i="1" baseline="0" dirty="0"/>
            <a:t>	По статистике коммунальных служб, каждый третий засор в сетях водоотведения возникает по причине нарушения правил пользования канализацией.</a:t>
          </a:r>
          <a:endParaRPr lang="ru-RU" dirty="0"/>
        </a:p>
      </dgm:t>
    </dgm:pt>
    <dgm:pt modelId="{3BD7D28D-3024-48AC-8620-82596F49DD46}" type="parTrans" cxnId="{5DB09253-4062-4801-9EBE-7178D0FAC603}">
      <dgm:prSet/>
      <dgm:spPr/>
      <dgm:t>
        <a:bodyPr/>
        <a:lstStyle/>
        <a:p>
          <a:endParaRPr lang="ru-RU"/>
        </a:p>
      </dgm:t>
    </dgm:pt>
    <dgm:pt modelId="{AC69A560-3653-4B70-9F00-9274A7E8B2C2}" type="sibTrans" cxnId="{5DB09253-4062-4801-9EBE-7178D0FAC603}">
      <dgm:prSet/>
      <dgm:spPr/>
      <dgm:t>
        <a:bodyPr/>
        <a:lstStyle/>
        <a:p>
          <a:endParaRPr lang="ru-RU"/>
        </a:p>
      </dgm:t>
    </dgm:pt>
    <dgm:pt modelId="{63A03943-3F72-4368-B737-ED0247E570C5}" type="pres">
      <dgm:prSet presAssocID="{9CBECAE2-9461-41E5-9ADE-26B1B23E21B5}" presName="vert0" presStyleCnt="0">
        <dgm:presLayoutVars>
          <dgm:dir/>
          <dgm:animOne val="branch"/>
          <dgm:animLvl val="lvl"/>
        </dgm:presLayoutVars>
      </dgm:prSet>
      <dgm:spPr/>
    </dgm:pt>
    <dgm:pt modelId="{20D253E1-7D07-4BE8-932B-ADDF5A361708}" type="pres">
      <dgm:prSet presAssocID="{5084E19F-60E4-4CB9-96BD-200ED29DAE2A}" presName="thickLine" presStyleLbl="alignNode1" presStyleIdx="0" presStyleCnt="2"/>
      <dgm:spPr/>
    </dgm:pt>
    <dgm:pt modelId="{92A082F7-B335-4B1F-AF41-66904F0195BF}" type="pres">
      <dgm:prSet presAssocID="{5084E19F-60E4-4CB9-96BD-200ED29DAE2A}" presName="horz1" presStyleCnt="0"/>
      <dgm:spPr/>
    </dgm:pt>
    <dgm:pt modelId="{C787915F-D9B4-4568-A54D-5B05EC4FB8FA}" type="pres">
      <dgm:prSet presAssocID="{5084E19F-60E4-4CB9-96BD-200ED29DAE2A}" presName="tx1" presStyleLbl="revTx" presStyleIdx="0" presStyleCnt="2"/>
      <dgm:spPr/>
    </dgm:pt>
    <dgm:pt modelId="{FBCF892B-8AF0-45D7-8C6A-EB01E32097EB}" type="pres">
      <dgm:prSet presAssocID="{5084E19F-60E4-4CB9-96BD-200ED29DAE2A}" presName="vert1" presStyleCnt="0"/>
      <dgm:spPr/>
    </dgm:pt>
    <dgm:pt modelId="{DFA67C4C-54E0-41E1-8A3D-840DB088311F}" type="pres">
      <dgm:prSet presAssocID="{DB79123A-922A-48B5-AE71-D1EFEE4CD601}" presName="thickLine" presStyleLbl="alignNode1" presStyleIdx="1" presStyleCnt="2"/>
      <dgm:spPr/>
    </dgm:pt>
    <dgm:pt modelId="{4EE509F3-79F6-4E24-A27F-26614C98CBF3}" type="pres">
      <dgm:prSet presAssocID="{DB79123A-922A-48B5-AE71-D1EFEE4CD601}" presName="horz1" presStyleCnt="0"/>
      <dgm:spPr/>
    </dgm:pt>
    <dgm:pt modelId="{DB857485-8127-427F-8495-509E84099AE0}" type="pres">
      <dgm:prSet presAssocID="{DB79123A-922A-48B5-AE71-D1EFEE4CD601}" presName="tx1" presStyleLbl="revTx" presStyleIdx="1" presStyleCnt="2" custScaleY="35416"/>
      <dgm:spPr/>
    </dgm:pt>
    <dgm:pt modelId="{EB8EAC11-F741-4CE9-BDFD-8754F99FBB52}" type="pres">
      <dgm:prSet presAssocID="{DB79123A-922A-48B5-AE71-D1EFEE4CD601}" presName="vert1" presStyleCnt="0"/>
      <dgm:spPr/>
    </dgm:pt>
  </dgm:ptLst>
  <dgm:cxnLst>
    <dgm:cxn modelId="{A4318835-2F51-4A29-873D-4BC61337F49D}" type="presOf" srcId="{5084E19F-60E4-4CB9-96BD-200ED29DAE2A}" destId="{C787915F-D9B4-4568-A54D-5B05EC4FB8FA}" srcOrd="0" destOrd="0" presId="urn:microsoft.com/office/officeart/2008/layout/LinedList"/>
    <dgm:cxn modelId="{9361B763-5363-43B2-8752-C0C355A46799}" type="presOf" srcId="{DB79123A-922A-48B5-AE71-D1EFEE4CD601}" destId="{DB857485-8127-427F-8495-509E84099AE0}" srcOrd="0" destOrd="0" presId="urn:microsoft.com/office/officeart/2008/layout/LinedList"/>
    <dgm:cxn modelId="{5DB09253-4062-4801-9EBE-7178D0FAC603}" srcId="{9CBECAE2-9461-41E5-9ADE-26B1B23E21B5}" destId="{DB79123A-922A-48B5-AE71-D1EFEE4CD601}" srcOrd="1" destOrd="0" parTransId="{3BD7D28D-3024-48AC-8620-82596F49DD46}" sibTransId="{AC69A560-3653-4B70-9F00-9274A7E8B2C2}"/>
    <dgm:cxn modelId="{8352DC5A-18EA-4C1E-85C4-58852C813CE1}" type="presOf" srcId="{9CBECAE2-9461-41E5-9ADE-26B1B23E21B5}" destId="{63A03943-3F72-4368-B737-ED0247E570C5}" srcOrd="0" destOrd="0" presId="urn:microsoft.com/office/officeart/2008/layout/LinedList"/>
    <dgm:cxn modelId="{EE650CD4-E621-456D-90FC-C2E9C4073C0E}" srcId="{9CBECAE2-9461-41E5-9ADE-26B1B23E21B5}" destId="{5084E19F-60E4-4CB9-96BD-200ED29DAE2A}" srcOrd="0" destOrd="0" parTransId="{50A1400B-90DB-4455-9034-DC3EAC6277BB}" sibTransId="{BA604F08-6B48-4CA6-AABA-74B8A05FDF17}"/>
    <dgm:cxn modelId="{B880E3E7-6E4C-4611-970D-CEE1B41D0718}" type="presParOf" srcId="{63A03943-3F72-4368-B737-ED0247E570C5}" destId="{20D253E1-7D07-4BE8-932B-ADDF5A361708}" srcOrd="0" destOrd="0" presId="urn:microsoft.com/office/officeart/2008/layout/LinedList"/>
    <dgm:cxn modelId="{E2C2D725-395D-47AE-99EA-F994BA34022A}" type="presParOf" srcId="{63A03943-3F72-4368-B737-ED0247E570C5}" destId="{92A082F7-B335-4B1F-AF41-66904F0195BF}" srcOrd="1" destOrd="0" presId="urn:microsoft.com/office/officeart/2008/layout/LinedList"/>
    <dgm:cxn modelId="{DC9416D8-7487-479D-8971-069544B6D4B6}" type="presParOf" srcId="{92A082F7-B335-4B1F-AF41-66904F0195BF}" destId="{C787915F-D9B4-4568-A54D-5B05EC4FB8FA}" srcOrd="0" destOrd="0" presId="urn:microsoft.com/office/officeart/2008/layout/LinedList"/>
    <dgm:cxn modelId="{FE6A2458-6027-47D5-BFDE-365A645261BB}" type="presParOf" srcId="{92A082F7-B335-4B1F-AF41-66904F0195BF}" destId="{FBCF892B-8AF0-45D7-8C6A-EB01E32097EB}" srcOrd="1" destOrd="0" presId="urn:microsoft.com/office/officeart/2008/layout/LinedList"/>
    <dgm:cxn modelId="{79290466-54FB-4662-B832-2D7FA866099D}" type="presParOf" srcId="{63A03943-3F72-4368-B737-ED0247E570C5}" destId="{DFA67C4C-54E0-41E1-8A3D-840DB088311F}" srcOrd="2" destOrd="0" presId="urn:microsoft.com/office/officeart/2008/layout/LinedList"/>
    <dgm:cxn modelId="{1A5A8003-065F-457A-9E48-3E17556743E7}" type="presParOf" srcId="{63A03943-3F72-4368-B737-ED0247E570C5}" destId="{4EE509F3-79F6-4E24-A27F-26614C98CBF3}" srcOrd="3" destOrd="0" presId="urn:microsoft.com/office/officeart/2008/layout/LinedList"/>
    <dgm:cxn modelId="{A7099E83-5CB1-41B6-A65E-557307F92A8F}" type="presParOf" srcId="{4EE509F3-79F6-4E24-A27F-26614C98CBF3}" destId="{DB857485-8127-427F-8495-509E84099AE0}" srcOrd="0" destOrd="0" presId="urn:microsoft.com/office/officeart/2008/layout/LinedList"/>
    <dgm:cxn modelId="{44679FC0-65AE-46E6-8306-8EA66A0B6E24}" type="presParOf" srcId="{4EE509F3-79F6-4E24-A27F-26614C98CBF3}" destId="{EB8EAC11-F741-4CE9-BDFD-8754F99FBB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6AB3FB8-4593-4A01-90BE-69424BB90C6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6FD44C-6D90-4B3C-A0C4-2695EE6E10A2}">
      <dgm:prSet/>
      <dgm:spPr/>
      <dgm:t>
        <a:bodyPr/>
        <a:lstStyle/>
        <a:p>
          <a:pPr algn="just"/>
          <a:r>
            <a:rPr lang="ru-RU" b="0" i="0" baseline="0" dirty="0"/>
            <a:t>	Обеспечение безопасности населения — это действительно одна из ключевых и наиболее сложных задач, стоящих перед администрацией Санкт-Петербурга. В современном мегаполисе безопасность охватывает множество аспектов, начиная от правопорядка и заканчивая защитой окружающей среды. В нашем исследовании мы посмотрим, каким районам уделяется особое внимание – нашим </a:t>
          </a:r>
          <a:r>
            <a:rPr lang="ru-RU" b="0" i="0" baseline="0" dirty="0">
              <a:solidFill>
                <a:schemeClr val="accent1"/>
              </a:solidFill>
            </a:rPr>
            <a:t>индикатором уровня безопасности жителей будет количество камер</a:t>
          </a:r>
          <a:r>
            <a:rPr lang="ru-RU" b="0" i="0" baseline="0" dirty="0"/>
            <a:t> для фото и видеофиксации нарушений в каждом районе.</a:t>
          </a:r>
          <a:endParaRPr lang="ru-RU" dirty="0"/>
        </a:p>
      </dgm:t>
    </dgm:pt>
    <dgm:pt modelId="{0B547A80-7F36-453E-B7B7-D5B790292E0D}" type="parTrans" cxnId="{1DC6C2B2-3B73-4C79-BF72-F4BFBF58DB83}">
      <dgm:prSet/>
      <dgm:spPr/>
      <dgm:t>
        <a:bodyPr/>
        <a:lstStyle/>
        <a:p>
          <a:endParaRPr lang="ru-RU"/>
        </a:p>
      </dgm:t>
    </dgm:pt>
    <dgm:pt modelId="{3DC0F252-49EC-412E-90BC-0D3CB67E0D2B}" type="sibTrans" cxnId="{1DC6C2B2-3B73-4C79-BF72-F4BFBF58DB83}">
      <dgm:prSet/>
      <dgm:spPr/>
      <dgm:t>
        <a:bodyPr/>
        <a:lstStyle/>
        <a:p>
          <a:endParaRPr lang="ru-RU"/>
        </a:p>
      </dgm:t>
    </dgm:pt>
    <dgm:pt modelId="{C16712EC-C483-47A8-B63E-4A5BD810B7C0}" type="pres">
      <dgm:prSet presAssocID="{66AB3FB8-4593-4A01-90BE-69424BB90C68}" presName="vert0" presStyleCnt="0">
        <dgm:presLayoutVars>
          <dgm:dir/>
          <dgm:animOne val="branch"/>
          <dgm:animLvl val="lvl"/>
        </dgm:presLayoutVars>
      </dgm:prSet>
      <dgm:spPr/>
    </dgm:pt>
    <dgm:pt modelId="{79F694C7-15FF-4496-85DB-EEB6677EEF57}" type="pres">
      <dgm:prSet presAssocID="{906FD44C-6D90-4B3C-A0C4-2695EE6E10A2}" presName="thickLine" presStyleLbl="alignNode1" presStyleIdx="0" presStyleCnt="1"/>
      <dgm:spPr/>
    </dgm:pt>
    <dgm:pt modelId="{70AFD67B-562A-494A-9068-B7F6F5DFDC43}" type="pres">
      <dgm:prSet presAssocID="{906FD44C-6D90-4B3C-A0C4-2695EE6E10A2}" presName="horz1" presStyleCnt="0"/>
      <dgm:spPr/>
    </dgm:pt>
    <dgm:pt modelId="{C4760C71-9DF8-4AF6-879D-EE7293FC7AF4}" type="pres">
      <dgm:prSet presAssocID="{906FD44C-6D90-4B3C-A0C4-2695EE6E10A2}" presName="tx1" presStyleLbl="revTx" presStyleIdx="0" presStyleCnt="1"/>
      <dgm:spPr/>
    </dgm:pt>
    <dgm:pt modelId="{C4510E68-2FCE-4876-945F-B0B0527B71CF}" type="pres">
      <dgm:prSet presAssocID="{906FD44C-6D90-4B3C-A0C4-2695EE6E10A2}" presName="vert1" presStyleCnt="0"/>
      <dgm:spPr/>
    </dgm:pt>
  </dgm:ptLst>
  <dgm:cxnLst>
    <dgm:cxn modelId="{1DC6C2B2-3B73-4C79-BF72-F4BFBF58DB83}" srcId="{66AB3FB8-4593-4A01-90BE-69424BB90C68}" destId="{906FD44C-6D90-4B3C-A0C4-2695EE6E10A2}" srcOrd="0" destOrd="0" parTransId="{0B547A80-7F36-453E-B7B7-D5B790292E0D}" sibTransId="{3DC0F252-49EC-412E-90BC-0D3CB67E0D2B}"/>
    <dgm:cxn modelId="{FB4AA7D1-F916-4605-8634-EA9B32766FDA}" type="presOf" srcId="{66AB3FB8-4593-4A01-90BE-69424BB90C68}" destId="{C16712EC-C483-47A8-B63E-4A5BD810B7C0}" srcOrd="0" destOrd="0" presId="urn:microsoft.com/office/officeart/2008/layout/LinedList"/>
    <dgm:cxn modelId="{49D47BF1-3844-4DAA-97F9-D28075F8E685}" type="presOf" srcId="{906FD44C-6D90-4B3C-A0C4-2695EE6E10A2}" destId="{C4760C71-9DF8-4AF6-879D-EE7293FC7AF4}" srcOrd="0" destOrd="0" presId="urn:microsoft.com/office/officeart/2008/layout/LinedList"/>
    <dgm:cxn modelId="{75B020B5-9108-43C4-A560-192B008DAE8E}" type="presParOf" srcId="{C16712EC-C483-47A8-B63E-4A5BD810B7C0}" destId="{79F694C7-15FF-4496-85DB-EEB6677EEF57}" srcOrd="0" destOrd="0" presId="urn:microsoft.com/office/officeart/2008/layout/LinedList"/>
    <dgm:cxn modelId="{D4AE1CB0-F4FE-4C7E-BDFF-91C543EFB651}" type="presParOf" srcId="{C16712EC-C483-47A8-B63E-4A5BD810B7C0}" destId="{70AFD67B-562A-494A-9068-B7F6F5DFDC43}" srcOrd="1" destOrd="0" presId="urn:microsoft.com/office/officeart/2008/layout/LinedList"/>
    <dgm:cxn modelId="{704FBD20-50A0-46CB-BFC6-89974B46ECE8}" type="presParOf" srcId="{70AFD67B-562A-494A-9068-B7F6F5DFDC43}" destId="{C4760C71-9DF8-4AF6-879D-EE7293FC7AF4}" srcOrd="0" destOrd="0" presId="urn:microsoft.com/office/officeart/2008/layout/LinedList"/>
    <dgm:cxn modelId="{087D98F8-4EF8-4744-90E7-08CBB80FB62D}" type="presParOf" srcId="{70AFD67B-562A-494A-9068-B7F6F5DFDC43}" destId="{C4510E68-2FCE-4876-945F-B0B0527B71C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C30D77D-2417-4F76-BCD1-C518976C85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DC899C9-9309-4EC5-B1DD-9E996FA1F111}">
      <dgm:prSet/>
      <dgm:spPr/>
      <dgm:t>
        <a:bodyPr/>
        <a:lstStyle/>
        <a:p>
          <a:pPr algn="just"/>
          <a:r>
            <a:rPr lang="ru-RU" baseline="0" dirty="0"/>
            <a:t>	Слева представлены данные о количестве камер фото и видеофиксации правонарушений в Санкт-Петербурге. Можно отметить внушительное количество этих самых камер. Наибольшая концентрация камер наблюдается в Центральном и Калининском районах, жители этих районов могут спать гораздо спокойнее, чем жители Кронштадтского и Курортного района. Хотя, более точно мы бы могли сказать увидев статистику криминальных сводок по каждому району города. По Ломоносовскому и Тосненскому району, как видно, данные по камерам не представлены.</a:t>
          </a:r>
          <a:endParaRPr lang="ru-RU" dirty="0"/>
        </a:p>
      </dgm:t>
    </dgm:pt>
    <dgm:pt modelId="{9EACCE7E-FAAB-47F5-8ACB-C210AEC395F7}" type="parTrans" cxnId="{EEFBB1FC-70CA-4085-9F26-BE64E8C7993E}">
      <dgm:prSet/>
      <dgm:spPr/>
      <dgm:t>
        <a:bodyPr/>
        <a:lstStyle/>
        <a:p>
          <a:endParaRPr lang="ru-RU"/>
        </a:p>
      </dgm:t>
    </dgm:pt>
    <dgm:pt modelId="{15CEB986-9DC9-4F27-ACBB-CD97CB5A7DD3}" type="sibTrans" cxnId="{EEFBB1FC-70CA-4085-9F26-BE64E8C7993E}">
      <dgm:prSet/>
      <dgm:spPr/>
      <dgm:t>
        <a:bodyPr/>
        <a:lstStyle/>
        <a:p>
          <a:endParaRPr lang="ru-RU"/>
        </a:p>
      </dgm:t>
    </dgm:pt>
    <dgm:pt modelId="{DC51A607-5C2A-4815-A3A0-716507B78B32}" type="pres">
      <dgm:prSet presAssocID="{EC30D77D-2417-4F76-BCD1-C518976C8571}" presName="vert0" presStyleCnt="0">
        <dgm:presLayoutVars>
          <dgm:dir/>
          <dgm:animOne val="branch"/>
          <dgm:animLvl val="lvl"/>
        </dgm:presLayoutVars>
      </dgm:prSet>
      <dgm:spPr/>
    </dgm:pt>
    <dgm:pt modelId="{AD0EBBAC-360A-41EF-904C-5B457E908D21}" type="pres">
      <dgm:prSet presAssocID="{2DC899C9-9309-4EC5-B1DD-9E996FA1F111}" presName="thickLine" presStyleLbl="alignNode1" presStyleIdx="0" presStyleCnt="1"/>
      <dgm:spPr/>
    </dgm:pt>
    <dgm:pt modelId="{1AF3D4A2-3E30-4A95-BADB-517AD155BF06}" type="pres">
      <dgm:prSet presAssocID="{2DC899C9-9309-4EC5-B1DD-9E996FA1F111}" presName="horz1" presStyleCnt="0"/>
      <dgm:spPr/>
    </dgm:pt>
    <dgm:pt modelId="{080E2D6B-1E74-4E1D-92C0-52EB31038D72}" type="pres">
      <dgm:prSet presAssocID="{2DC899C9-9309-4EC5-B1DD-9E996FA1F111}" presName="tx1" presStyleLbl="revTx" presStyleIdx="0" presStyleCnt="1"/>
      <dgm:spPr/>
    </dgm:pt>
    <dgm:pt modelId="{BFA2BDD9-ACEC-46B0-84CF-C79F9C49B72C}" type="pres">
      <dgm:prSet presAssocID="{2DC899C9-9309-4EC5-B1DD-9E996FA1F111}" presName="vert1" presStyleCnt="0"/>
      <dgm:spPr/>
    </dgm:pt>
  </dgm:ptLst>
  <dgm:cxnLst>
    <dgm:cxn modelId="{72640F1C-B5E9-4E4B-BB90-C69B553D78C4}" type="presOf" srcId="{EC30D77D-2417-4F76-BCD1-C518976C8571}" destId="{DC51A607-5C2A-4815-A3A0-716507B78B32}" srcOrd="0" destOrd="0" presId="urn:microsoft.com/office/officeart/2008/layout/LinedList"/>
    <dgm:cxn modelId="{BC008D74-5326-4CF6-AB32-B1C999B55D71}" type="presOf" srcId="{2DC899C9-9309-4EC5-B1DD-9E996FA1F111}" destId="{080E2D6B-1E74-4E1D-92C0-52EB31038D72}" srcOrd="0" destOrd="0" presId="urn:microsoft.com/office/officeart/2008/layout/LinedList"/>
    <dgm:cxn modelId="{EEFBB1FC-70CA-4085-9F26-BE64E8C7993E}" srcId="{EC30D77D-2417-4F76-BCD1-C518976C8571}" destId="{2DC899C9-9309-4EC5-B1DD-9E996FA1F111}" srcOrd="0" destOrd="0" parTransId="{9EACCE7E-FAAB-47F5-8ACB-C210AEC395F7}" sibTransId="{15CEB986-9DC9-4F27-ACBB-CD97CB5A7DD3}"/>
    <dgm:cxn modelId="{7B4F8CD7-4D2B-4257-B293-CDB337BC8EAF}" type="presParOf" srcId="{DC51A607-5C2A-4815-A3A0-716507B78B32}" destId="{AD0EBBAC-360A-41EF-904C-5B457E908D21}" srcOrd="0" destOrd="0" presId="urn:microsoft.com/office/officeart/2008/layout/LinedList"/>
    <dgm:cxn modelId="{C3806B36-42D0-417A-B9A1-2524AF589794}" type="presParOf" srcId="{DC51A607-5C2A-4815-A3A0-716507B78B32}" destId="{1AF3D4A2-3E30-4A95-BADB-517AD155BF06}" srcOrd="1" destOrd="0" presId="urn:microsoft.com/office/officeart/2008/layout/LinedList"/>
    <dgm:cxn modelId="{2FD0D948-4252-4026-B278-225E2FE2BD37}" type="presParOf" srcId="{1AF3D4A2-3E30-4A95-BADB-517AD155BF06}" destId="{080E2D6B-1E74-4E1D-92C0-52EB31038D72}" srcOrd="0" destOrd="0" presId="urn:microsoft.com/office/officeart/2008/layout/LinedList"/>
    <dgm:cxn modelId="{DC507E45-0715-468F-B4C4-CA14A83FE6EB}" type="presParOf" srcId="{1AF3D4A2-3E30-4A95-BADB-517AD155BF06}" destId="{BFA2BDD9-ACEC-46B0-84CF-C79F9C49B7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35BEF2-B21C-4F41-9573-4312A6ADAD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DC2B2F9-DB27-4948-8096-38BCE91F3FAB}">
      <dgm:prSet custT="1"/>
      <dgm:spPr/>
      <dgm:t>
        <a:bodyPr/>
        <a:lstStyle/>
        <a:p>
          <a:pPr algn="just"/>
          <a:r>
            <a:rPr lang="ru-RU" sz="1400" baseline="0" dirty="0"/>
            <a:t>	</a:t>
          </a:r>
          <a:r>
            <a:rPr lang="ru-RU" sz="1200" b="0" i="0" baseline="0" dirty="0">
              <a:solidFill>
                <a:schemeClr val="accent1"/>
              </a:solidFill>
            </a:rPr>
            <a:t>Численность населения</a:t>
          </a:r>
          <a:r>
            <a:rPr lang="ru-RU" sz="1200" b="0" i="0" baseline="0" dirty="0"/>
            <a:t> Санкт-Петербурга составляет </a:t>
          </a:r>
          <a:r>
            <a:rPr lang="ru-RU" sz="1200" b="0" i="0" baseline="0" dirty="0">
              <a:solidFill>
                <a:schemeClr val="accent1"/>
              </a:solidFill>
            </a:rPr>
            <a:t>более 5,6 миллионов</a:t>
          </a:r>
          <a:r>
            <a:rPr lang="ru-RU" sz="1200" b="0" i="0" baseline="0" dirty="0"/>
            <a:t> человек (по данным Росстата 2023 года). Это второй по численности город России после Москвы. </a:t>
          </a:r>
          <a:endParaRPr lang="ru-RU" sz="1200" dirty="0"/>
        </a:p>
      </dgm:t>
    </dgm:pt>
    <dgm:pt modelId="{7CE69BBC-C2A5-4C03-9EF9-514F4359FEED}" type="parTrans" cxnId="{87D27DA4-CEFD-477E-B2DE-73F6EA77B19E}">
      <dgm:prSet/>
      <dgm:spPr/>
      <dgm:t>
        <a:bodyPr/>
        <a:lstStyle/>
        <a:p>
          <a:endParaRPr lang="ru-RU"/>
        </a:p>
      </dgm:t>
    </dgm:pt>
    <dgm:pt modelId="{757308CA-D113-4C3D-BF6D-5DB473497BC6}" type="sibTrans" cxnId="{87D27DA4-CEFD-477E-B2DE-73F6EA77B19E}">
      <dgm:prSet/>
      <dgm:spPr/>
      <dgm:t>
        <a:bodyPr/>
        <a:lstStyle/>
        <a:p>
          <a:endParaRPr lang="ru-RU"/>
        </a:p>
      </dgm:t>
    </dgm:pt>
    <dgm:pt modelId="{0DEDDD9E-D204-4A11-A6CC-E90AE3C23D08}">
      <dgm:prSet custT="1"/>
      <dgm:spPr/>
      <dgm:t>
        <a:bodyPr/>
        <a:lstStyle/>
        <a:p>
          <a:pPr algn="just"/>
          <a:r>
            <a:rPr lang="ru-RU" sz="1400" baseline="0" dirty="0"/>
            <a:t>	</a:t>
          </a:r>
          <a:r>
            <a:rPr lang="ru-RU" sz="1200" b="0" i="0" baseline="0" dirty="0"/>
            <a:t>На этой диаграмме можно наблюдать плотность населения каждого района города. Данные о количестве жителей в таком виде мало полезны, гораздо интереснее оценить плотность населения в каждом районе - количество жителей каждого конкретного района на один квадратный километр площади.</a:t>
          </a:r>
          <a:endParaRPr lang="ru-RU" sz="1200" dirty="0"/>
        </a:p>
      </dgm:t>
    </dgm:pt>
    <dgm:pt modelId="{065C4AB6-5188-40CF-9755-EA9133DEE111}" type="parTrans" cxnId="{963A1032-EB13-48D9-A9EF-D731278E72EF}">
      <dgm:prSet/>
      <dgm:spPr/>
      <dgm:t>
        <a:bodyPr/>
        <a:lstStyle/>
        <a:p>
          <a:endParaRPr lang="ru-RU"/>
        </a:p>
      </dgm:t>
    </dgm:pt>
    <dgm:pt modelId="{92551E7B-670C-4F97-9443-980A0B7A9F7E}" type="sibTrans" cxnId="{963A1032-EB13-48D9-A9EF-D731278E72EF}">
      <dgm:prSet/>
      <dgm:spPr/>
      <dgm:t>
        <a:bodyPr/>
        <a:lstStyle/>
        <a:p>
          <a:endParaRPr lang="ru-RU"/>
        </a:p>
      </dgm:t>
    </dgm:pt>
    <dgm:pt modelId="{C5974E4C-B105-4D9B-B91F-D839411DFA1C}" type="pres">
      <dgm:prSet presAssocID="{8C35BEF2-B21C-4F41-9573-4312A6ADAD76}" presName="vert0" presStyleCnt="0">
        <dgm:presLayoutVars>
          <dgm:dir/>
          <dgm:animOne val="branch"/>
          <dgm:animLvl val="lvl"/>
        </dgm:presLayoutVars>
      </dgm:prSet>
      <dgm:spPr/>
    </dgm:pt>
    <dgm:pt modelId="{1A38F4AE-8DC5-455A-889F-E1BC350D3458}" type="pres">
      <dgm:prSet presAssocID="{ADC2B2F9-DB27-4948-8096-38BCE91F3FAB}" presName="thickLine" presStyleLbl="alignNode1" presStyleIdx="0" presStyleCnt="2"/>
      <dgm:spPr/>
    </dgm:pt>
    <dgm:pt modelId="{9DD7CA27-2FE4-4B20-BBAF-B431655B47E1}" type="pres">
      <dgm:prSet presAssocID="{ADC2B2F9-DB27-4948-8096-38BCE91F3FAB}" presName="horz1" presStyleCnt="0"/>
      <dgm:spPr/>
    </dgm:pt>
    <dgm:pt modelId="{C45559CF-FE39-4B69-BFAB-3B44D177015C}" type="pres">
      <dgm:prSet presAssocID="{ADC2B2F9-DB27-4948-8096-38BCE91F3FAB}" presName="tx1" presStyleLbl="revTx" presStyleIdx="0" presStyleCnt="2"/>
      <dgm:spPr/>
    </dgm:pt>
    <dgm:pt modelId="{FC17F711-8D1B-4A17-B21E-F2CAC9FE5A19}" type="pres">
      <dgm:prSet presAssocID="{ADC2B2F9-DB27-4948-8096-38BCE91F3FAB}" presName="vert1" presStyleCnt="0"/>
      <dgm:spPr/>
    </dgm:pt>
    <dgm:pt modelId="{BAE0F4F9-561C-4149-82FB-1AE7FF8E7936}" type="pres">
      <dgm:prSet presAssocID="{0DEDDD9E-D204-4A11-A6CC-E90AE3C23D08}" presName="thickLine" presStyleLbl="alignNode1" presStyleIdx="1" presStyleCnt="2"/>
      <dgm:spPr/>
    </dgm:pt>
    <dgm:pt modelId="{C7C0CC49-9D5D-42B1-BC72-355A09B1D96A}" type="pres">
      <dgm:prSet presAssocID="{0DEDDD9E-D204-4A11-A6CC-E90AE3C23D08}" presName="horz1" presStyleCnt="0"/>
      <dgm:spPr/>
    </dgm:pt>
    <dgm:pt modelId="{43FD1C81-2B39-471F-BB08-39AADBD11F8E}" type="pres">
      <dgm:prSet presAssocID="{0DEDDD9E-D204-4A11-A6CC-E90AE3C23D08}" presName="tx1" presStyleLbl="revTx" presStyleIdx="1" presStyleCnt="2"/>
      <dgm:spPr/>
    </dgm:pt>
    <dgm:pt modelId="{678C9B89-C964-4913-A8D3-7E0D93A4ABF3}" type="pres">
      <dgm:prSet presAssocID="{0DEDDD9E-D204-4A11-A6CC-E90AE3C23D08}" presName="vert1" presStyleCnt="0"/>
      <dgm:spPr/>
    </dgm:pt>
  </dgm:ptLst>
  <dgm:cxnLst>
    <dgm:cxn modelId="{963A1032-EB13-48D9-A9EF-D731278E72EF}" srcId="{8C35BEF2-B21C-4F41-9573-4312A6ADAD76}" destId="{0DEDDD9E-D204-4A11-A6CC-E90AE3C23D08}" srcOrd="1" destOrd="0" parTransId="{065C4AB6-5188-40CF-9755-EA9133DEE111}" sibTransId="{92551E7B-670C-4F97-9443-980A0B7A9F7E}"/>
    <dgm:cxn modelId="{302A7760-7B5B-4BA2-87AE-115BF2EFE27F}" type="presOf" srcId="{ADC2B2F9-DB27-4948-8096-38BCE91F3FAB}" destId="{C45559CF-FE39-4B69-BFAB-3B44D177015C}" srcOrd="0" destOrd="0" presId="urn:microsoft.com/office/officeart/2008/layout/LinedList"/>
    <dgm:cxn modelId="{87D27DA4-CEFD-477E-B2DE-73F6EA77B19E}" srcId="{8C35BEF2-B21C-4F41-9573-4312A6ADAD76}" destId="{ADC2B2F9-DB27-4948-8096-38BCE91F3FAB}" srcOrd="0" destOrd="0" parTransId="{7CE69BBC-C2A5-4C03-9EF9-514F4359FEED}" sibTransId="{757308CA-D113-4C3D-BF6D-5DB473497BC6}"/>
    <dgm:cxn modelId="{2CE206B4-240F-4FC6-82F2-283FD083E5BC}" type="presOf" srcId="{8C35BEF2-B21C-4F41-9573-4312A6ADAD76}" destId="{C5974E4C-B105-4D9B-B91F-D839411DFA1C}" srcOrd="0" destOrd="0" presId="urn:microsoft.com/office/officeart/2008/layout/LinedList"/>
    <dgm:cxn modelId="{BAF7F6F5-79A3-4D82-A17E-4CC2CA8BA170}" type="presOf" srcId="{0DEDDD9E-D204-4A11-A6CC-E90AE3C23D08}" destId="{43FD1C81-2B39-471F-BB08-39AADBD11F8E}" srcOrd="0" destOrd="0" presId="urn:microsoft.com/office/officeart/2008/layout/LinedList"/>
    <dgm:cxn modelId="{51078873-03B9-4BB5-BB35-2580128661BF}" type="presParOf" srcId="{C5974E4C-B105-4D9B-B91F-D839411DFA1C}" destId="{1A38F4AE-8DC5-455A-889F-E1BC350D3458}" srcOrd="0" destOrd="0" presId="urn:microsoft.com/office/officeart/2008/layout/LinedList"/>
    <dgm:cxn modelId="{FCB2BA49-3C73-4B5D-AEF2-85F8C2DE0D5C}" type="presParOf" srcId="{C5974E4C-B105-4D9B-B91F-D839411DFA1C}" destId="{9DD7CA27-2FE4-4B20-BBAF-B431655B47E1}" srcOrd="1" destOrd="0" presId="urn:microsoft.com/office/officeart/2008/layout/LinedList"/>
    <dgm:cxn modelId="{1AECBF97-F28F-4F5B-B2CE-57D227ED6BA4}" type="presParOf" srcId="{9DD7CA27-2FE4-4B20-BBAF-B431655B47E1}" destId="{C45559CF-FE39-4B69-BFAB-3B44D177015C}" srcOrd="0" destOrd="0" presId="urn:microsoft.com/office/officeart/2008/layout/LinedList"/>
    <dgm:cxn modelId="{2B061F25-0E63-4E28-B75A-64B0545E821E}" type="presParOf" srcId="{9DD7CA27-2FE4-4B20-BBAF-B431655B47E1}" destId="{FC17F711-8D1B-4A17-B21E-F2CAC9FE5A19}" srcOrd="1" destOrd="0" presId="urn:microsoft.com/office/officeart/2008/layout/LinedList"/>
    <dgm:cxn modelId="{85E0D439-2790-491E-AE4D-A4F10C2FED09}" type="presParOf" srcId="{C5974E4C-B105-4D9B-B91F-D839411DFA1C}" destId="{BAE0F4F9-561C-4149-82FB-1AE7FF8E7936}" srcOrd="2" destOrd="0" presId="urn:microsoft.com/office/officeart/2008/layout/LinedList"/>
    <dgm:cxn modelId="{1EE3F5AA-D501-4D2E-A58A-76F3CF0C5F3B}" type="presParOf" srcId="{C5974E4C-B105-4D9B-B91F-D839411DFA1C}" destId="{C7C0CC49-9D5D-42B1-BC72-355A09B1D96A}" srcOrd="3" destOrd="0" presId="urn:microsoft.com/office/officeart/2008/layout/LinedList"/>
    <dgm:cxn modelId="{ED10DFD4-B6B9-458B-8471-2D3A68EFF954}" type="presParOf" srcId="{C7C0CC49-9D5D-42B1-BC72-355A09B1D96A}" destId="{43FD1C81-2B39-471F-BB08-39AADBD11F8E}" srcOrd="0" destOrd="0" presId="urn:microsoft.com/office/officeart/2008/layout/LinedList"/>
    <dgm:cxn modelId="{5AF19B58-2E66-4001-B20B-5CDFDBFF78AD}" type="presParOf" srcId="{C7C0CC49-9D5D-42B1-BC72-355A09B1D96A}" destId="{678C9B89-C964-4913-A8D3-7E0D93A4AB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E2260B-E4E3-45D9-9592-559323D372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D803B4-7C13-4455-A6A0-46A07CA1B734}">
      <dgm:prSet custT="1"/>
      <dgm:spPr/>
      <dgm:t>
        <a:bodyPr/>
        <a:lstStyle/>
        <a:p>
          <a:pPr algn="just"/>
          <a:r>
            <a:rPr lang="ru-RU" sz="1000" b="0" i="0" baseline="0" dirty="0"/>
            <a:t>	</a:t>
          </a:r>
          <a:r>
            <a:rPr lang="ru-RU" sz="1050" b="0" i="0" baseline="0" dirty="0"/>
            <a:t>На этой диаграмме можно наблюдать плотность населения каждого района города. Данные о количестве жителей в таком виде мало полезны, гораздо интереснее оценить плотность населения в каждом районе - количество жителей каждого конкретного района на один квадратный километр площади (см. диаграмму 3).</a:t>
          </a:r>
          <a:endParaRPr lang="ru-RU" sz="1050" dirty="0"/>
        </a:p>
      </dgm:t>
    </dgm:pt>
    <dgm:pt modelId="{6E16ACAF-7CF4-492D-B0C5-83DC2334D9FA}" type="parTrans" cxnId="{B70E099F-EAEA-4436-B199-B7564C43264B}">
      <dgm:prSet/>
      <dgm:spPr/>
      <dgm:t>
        <a:bodyPr/>
        <a:lstStyle/>
        <a:p>
          <a:endParaRPr lang="ru-RU"/>
        </a:p>
      </dgm:t>
    </dgm:pt>
    <dgm:pt modelId="{F502E8EF-9FB4-4B3C-BAA7-7701D95CEBF4}" type="sibTrans" cxnId="{B70E099F-EAEA-4436-B199-B7564C43264B}">
      <dgm:prSet/>
      <dgm:spPr/>
      <dgm:t>
        <a:bodyPr/>
        <a:lstStyle/>
        <a:p>
          <a:endParaRPr lang="ru-RU"/>
        </a:p>
      </dgm:t>
    </dgm:pt>
    <dgm:pt modelId="{9DCA848B-8E75-4C79-8FF2-7C84068EF0F1}">
      <dgm:prSet custT="1"/>
      <dgm:spPr/>
      <dgm:t>
        <a:bodyPr/>
        <a:lstStyle/>
        <a:p>
          <a:r>
            <a:rPr lang="ru-RU" sz="1000" b="0" i="0" baseline="0" dirty="0"/>
            <a:t>	</a:t>
          </a:r>
          <a:r>
            <a:rPr lang="ru-RU" sz="1050" b="0" i="0" baseline="0" dirty="0"/>
            <a:t>Почему важно оценить показатель плотности населения? </a:t>
          </a:r>
          <a:r>
            <a:rPr lang="ru-RU" sz="1050" b="0" i="0" baseline="0" dirty="0">
              <a:solidFill>
                <a:schemeClr val="accent1"/>
              </a:solidFill>
            </a:rPr>
            <a:t>В густонаселенных районах города жить человеку не очень комфортно</a:t>
          </a:r>
          <a:r>
            <a:rPr lang="ru-RU" sz="1050" b="0" i="0" baseline="0" dirty="0"/>
            <a:t> - в час-пик в вестибюлях метро давка, в магазинах большие очереди, большой человеко- и </a:t>
          </a:r>
          <a:r>
            <a:rPr lang="ru-RU" sz="1050" b="0" i="0" baseline="0" dirty="0" err="1"/>
            <a:t>машинопоток</a:t>
          </a:r>
          <a:r>
            <a:rPr lang="ru-RU" sz="1050" b="0" i="0" baseline="0" dirty="0"/>
            <a:t> на улицах города явно не лучшем образом сказываются на ментальном здоровье жителей.</a:t>
          </a:r>
          <a:endParaRPr lang="ru-RU" sz="1050" dirty="0"/>
        </a:p>
      </dgm:t>
    </dgm:pt>
    <dgm:pt modelId="{4CD64AE1-4E47-4A61-B807-BF6A3F519F52}" type="parTrans" cxnId="{6936F8FB-CA3E-43D0-B9B2-F2977A140E34}">
      <dgm:prSet/>
      <dgm:spPr/>
      <dgm:t>
        <a:bodyPr/>
        <a:lstStyle/>
        <a:p>
          <a:endParaRPr lang="ru-RU"/>
        </a:p>
      </dgm:t>
    </dgm:pt>
    <dgm:pt modelId="{32DEC967-44D5-4A49-BB73-B01FECF96314}" type="sibTrans" cxnId="{6936F8FB-CA3E-43D0-B9B2-F2977A140E34}">
      <dgm:prSet/>
      <dgm:spPr/>
      <dgm:t>
        <a:bodyPr/>
        <a:lstStyle/>
        <a:p>
          <a:endParaRPr lang="ru-RU"/>
        </a:p>
      </dgm:t>
    </dgm:pt>
    <dgm:pt modelId="{5348A539-95C8-4D21-BAFB-456D670417CF}">
      <dgm:prSet custT="1"/>
      <dgm:spPr/>
      <dgm:t>
        <a:bodyPr/>
        <a:lstStyle/>
        <a:p>
          <a:r>
            <a:rPr lang="ru-RU" sz="1200" b="0" i="0" baseline="0" dirty="0"/>
            <a:t>	</a:t>
          </a:r>
          <a:r>
            <a:rPr lang="ru-RU" sz="1050" b="0" i="0" baseline="0" dirty="0">
              <a:solidFill>
                <a:schemeClr val="accent1"/>
              </a:solidFill>
            </a:rPr>
            <a:t>Менее заселенные районы характеризуются более спокойной обстановкой, </a:t>
          </a:r>
          <a:r>
            <a:rPr lang="ru-RU" sz="1050" b="0" i="0" baseline="0" dirty="0"/>
            <a:t>правда, и инфраструктура этих районов, зачастую, менее развита по сравнению с густонаселенными районами. Далее, мы в этом наглядно убедимся.</a:t>
          </a:r>
          <a:endParaRPr lang="ru-RU" sz="1050" dirty="0"/>
        </a:p>
      </dgm:t>
    </dgm:pt>
    <dgm:pt modelId="{E6318C17-2BBB-4AE3-9563-3721CFB9B58E}" type="parTrans" cxnId="{B1610CF7-46FB-4E17-881E-649502D20371}">
      <dgm:prSet/>
      <dgm:spPr/>
      <dgm:t>
        <a:bodyPr/>
        <a:lstStyle/>
        <a:p>
          <a:endParaRPr lang="ru-RU"/>
        </a:p>
      </dgm:t>
    </dgm:pt>
    <dgm:pt modelId="{5CCE4719-6E87-4059-8D98-617644B46E6E}" type="sibTrans" cxnId="{B1610CF7-46FB-4E17-881E-649502D20371}">
      <dgm:prSet/>
      <dgm:spPr/>
      <dgm:t>
        <a:bodyPr/>
        <a:lstStyle/>
        <a:p>
          <a:endParaRPr lang="ru-RU"/>
        </a:p>
      </dgm:t>
    </dgm:pt>
    <dgm:pt modelId="{7DD1E1E1-227B-492C-B624-F0D55F04BAE1}" type="pres">
      <dgm:prSet presAssocID="{90E2260B-E4E3-45D9-9592-559323D37283}" presName="vert0" presStyleCnt="0">
        <dgm:presLayoutVars>
          <dgm:dir/>
          <dgm:animOne val="branch"/>
          <dgm:animLvl val="lvl"/>
        </dgm:presLayoutVars>
      </dgm:prSet>
      <dgm:spPr/>
    </dgm:pt>
    <dgm:pt modelId="{93CD796A-8CBB-4EF6-BC10-06E9EA429362}" type="pres">
      <dgm:prSet presAssocID="{34D803B4-7C13-4455-A6A0-46A07CA1B734}" presName="thickLine" presStyleLbl="alignNode1" presStyleIdx="0" presStyleCnt="3"/>
      <dgm:spPr/>
    </dgm:pt>
    <dgm:pt modelId="{C59134AB-89CA-412B-94EF-C0E339201E1F}" type="pres">
      <dgm:prSet presAssocID="{34D803B4-7C13-4455-A6A0-46A07CA1B734}" presName="horz1" presStyleCnt="0"/>
      <dgm:spPr/>
    </dgm:pt>
    <dgm:pt modelId="{0E0F539F-4E99-4B14-B483-D7EF13DAABFA}" type="pres">
      <dgm:prSet presAssocID="{34D803B4-7C13-4455-A6A0-46A07CA1B734}" presName="tx1" presStyleLbl="revTx" presStyleIdx="0" presStyleCnt="3"/>
      <dgm:spPr/>
    </dgm:pt>
    <dgm:pt modelId="{96959695-F2D7-4B98-BE45-A17A242352E6}" type="pres">
      <dgm:prSet presAssocID="{34D803B4-7C13-4455-A6A0-46A07CA1B734}" presName="vert1" presStyleCnt="0"/>
      <dgm:spPr/>
    </dgm:pt>
    <dgm:pt modelId="{3C4E622D-DD72-4A80-9A88-D061A7E15961}" type="pres">
      <dgm:prSet presAssocID="{9DCA848B-8E75-4C79-8FF2-7C84068EF0F1}" presName="thickLine" presStyleLbl="alignNode1" presStyleIdx="1" presStyleCnt="3"/>
      <dgm:spPr/>
    </dgm:pt>
    <dgm:pt modelId="{65748CC9-08E9-49FD-944B-B2459CE27CE1}" type="pres">
      <dgm:prSet presAssocID="{9DCA848B-8E75-4C79-8FF2-7C84068EF0F1}" presName="horz1" presStyleCnt="0"/>
      <dgm:spPr/>
    </dgm:pt>
    <dgm:pt modelId="{095DA48A-204A-4F03-B724-9886E821E877}" type="pres">
      <dgm:prSet presAssocID="{9DCA848B-8E75-4C79-8FF2-7C84068EF0F1}" presName="tx1" presStyleLbl="revTx" presStyleIdx="1" presStyleCnt="3"/>
      <dgm:spPr/>
    </dgm:pt>
    <dgm:pt modelId="{058B43A7-3C78-41A0-9F06-CCBCBB30B644}" type="pres">
      <dgm:prSet presAssocID="{9DCA848B-8E75-4C79-8FF2-7C84068EF0F1}" presName="vert1" presStyleCnt="0"/>
      <dgm:spPr/>
    </dgm:pt>
    <dgm:pt modelId="{6E8A5B17-25A7-45FA-B45D-D6900FFB03EC}" type="pres">
      <dgm:prSet presAssocID="{5348A539-95C8-4D21-BAFB-456D670417CF}" presName="thickLine" presStyleLbl="alignNode1" presStyleIdx="2" presStyleCnt="3"/>
      <dgm:spPr/>
    </dgm:pt>
    <dgm:pt modelId="{7F65E786-6320-413A-BA28-5DAAB3C69A2F}" type="pres">
      <dgm:prSet presAssocID="{5348A539-95C8-4D21-BAFB-456D670417CF}" presName="horz1" presStyleCnt="0"/>
      <dgm:spPr/>
    </dgm:pt>
    <dgm:pt modelId="{D08ECE69-A9F5-4582-BFFF-BA5CFE4FEF91}" type="pres">
      <dgm:prSet presAssocID="{5348A539-95C8-4D21-BAFB-456D670417CF}" presName="tx1" presStyleLbl="revTx" presStyleIdx="2" presStyleCnt="3"/>
      <dgm:spPr/>
    </dgm:pt>
    <dgm:pt modelId="{415920A5-22C4-43F0-963F-523F043FED43}" type="pres">
      <dgm:prSet presAssocID="{5348A539-95C8-4D21-BAFB-456D670417CF}" presName="vert1" presStyleCnt="0"/>
      <dgm:spPr/>
    </dgm:pt>
  </dgm:ptLst>
  <dgm:cxnLst>
    <dgm:cxn modelId="{4E22E913-DA2E-484B-AF07-B55FAA82AADE}" type="presOf" srcId="{5348A539-95C8-4D21-BAFB-456D670417CF}" destId="{D08ECE69-A9F5-4582-BFFF-BA5CFE4FEF91}" srcOrd="0" destOrd="0" presId="urn:microsoft.com/office/officeart/2008/layout/LinedList"/>
    <dgm:cxn modelId="{DC9C933E-1DE0-457A-8C87-15A0CE104045}" type="presOf" srcId="{34D803B4-7C13-4455-A6A0-46A07CA1B734}" destId="{0E0F539F-4E99-4B14-B483-D7EF13DAABFA}" srcOrd="0" destOrd="0" presId="urn:microsoft.com/office/officeart/2008/layout/LinedList"/>
    <dgm:cxn modelId="{FB08466F-4E2B-4268-B802-5119D09BB56C}" type="presOf" srcId="{9DCA848B-8E75-4C79-8FF2-7C84068EF0F1}" destId="{095DA48A-204A-4F03-B724-9886E821E877}" srcOrd="0" destOrd="0" presId="urn:microsoft.com/office/officeart/2008/layout/LinedList"/>
    <dgm:cxn modelId="{B70E099F-EAEA-4436-B199-B7564C43264B}" srcId="{90E2260B-E4E3-45D9-9592-559323D37283}" destId="{34D803B4-7C13-4455-A6A0-46A07CA1B734}" srcOrd="0" destOrd="0" parTransId="{6E16ACAF-7CF4-492D-B0C5-83DC2334D9FA}" sibTransId="{F502E8EF-9FB4-4B3C-BAA7-7701D95CEBF4}"/>
    <dgm:cxn modelId="{B1610CF7-46FB-4E17-881E-649502D20371}" srcId="{90E2260B-E4E3-45D9-9592-559323D37283}" destId="{5348A539-95C8-4D21-BAFB-456D670417CF}" srcOrd="2" destOrd="0" parTransId="{E6318C17-2BBB-4AE3-9563-3721CFB9B58E}" sibTransId="{5CCE4719-6E87-4059-8D98-617644B46E6E}"/>
    <dgm:cxn modelId="{6936F8FB-CA3E-43D0-B9B2-F2977A140E34}" srcId="{90E2260B-E4E3-45D9-9592-559323D37283}" destId="{9DCA848B-8E75-4C79-8FF2-7C84068EF0F1}" srcOrd="1" destOrd="0" parTransId="{4CD64AE1-4E47-4A61-B807-BF6A3F519F52}" sibTransId="{32DEC967-44D5-4A49-BB73-B01FECF96314}"/>
    <dgm:cxn modelId="{9AF0A2FD-06AD-4E49-AA51-33AC5996D8AC}" type="presOf" srcId="{90E2260B-E4E3-45D9-9592-559323D37283}" destId="{7DD1E1E1-227B-492C-B624-F0D55F04BAE1}" srcOrd="0" destOrd="0" presId="urn:microsoft.com/office/officeart/2008/layout/LinedList"/>
    <dgm:cxn modelId="{04AB3245-14BF-4FC0-81D6-1353956FF791}" type="presParOf" srcId="{7DD1E1E1-227B-492C-B624-F0D55F04BAE1}" destId="{93CD796A-8CBB-4EF6-BC10-06E9EA429362}" srcOrd="0" destOrd="0" presId="urn:microsoft.com/office/officeart/2008/layout/LinedList"/>
    <dgm:cxn modelId="{DEDB25E6-081A-4B76-83CC-9725238753A4}" type="presParOf" srcId="{7DD1E1E1-227B-492C-B624-F0D55F04BAE1}" destId="{C59134AB-89CA-412B-94EF-C0E339201E1F}" srcOrd="1" destOrd="0" presId="urn:microsoft.com/office/officeart/2008/layout/LinedList"/>
    <dgm:cxn modelId="{D678962D-DF99-4736-8B26-332D6C328820}" type="presParOf" srcId="{C59134AB-89CA-412B-94EF-C0E339201E1F}" destId="{0E0F539F-4E99-4B14-B483-D7EF13DAABFA}" srcOrd="0" destOrd="0" presId="urn:microsoft.com/office/officeart/2008/layout/LinedList"/>
    <dgm:cxn modelId="{E5A53113-9358-4C17-B1FD-78094F9CD696}" type="presParOf" srcId="{C59134AB-89CA-412B-94EF-C0E339201E1F}" destId="{96959695-F2D7-4B98-BE45-A17A242352E6}" srcOrd="1" destOrd="0" presId="urn:microsoft.com/office/officeart/2008/layout/LinedList"/>
    <dgm:cxn modelId="{32BE8EE4-8279-4B41-B638-8C7066118431}" type="presParOf" srcId="{7DD1E1E1-227B-492C-B624-F0D55F04BAE1}" destId="{3C4E622D-DD72-4A80-9A88-D061A7E15961}" srcOrd="2" destOrd="0" presId="urn:microsoft.com/office/officeart/2008/layout/LinedList"/>
    <dgm:cxn modelId="{D6CE9360-D00C-4F02-A4AC-933A38B6B5BB}" type="presParOf" srcId="{7DD1E1E1-227B-492C-B624-F0D55F04BAE1}" destId="{65748CC9-08E9-49FD-944B-B2459CE27CE1}" srcOrd="3" destOrd="0" presId="urn:microsoft.com/office/officeart/2008/layout/LinedList"/>
    <dgm:cxn modelId="{1A89AB8E-0B71-44C6-AD77-68DC7D2D2025}" type="presParOf" srcId="{65748CC9-08E9-49FD-944B-B2459CE27CE1}" destId="{095DA48A-204A-4F03-B724-9886E821E877}" srcOrd="0" destOrd="0" presId="urn:microsoft.com/office/officeart/2008/layout/LinedList"/>
    <dgm:cxn modelId="{C4C6AEE0-0FD3-4072-9696-209B06C43E59}" type="presParOf" srcId="{65748CC9-08E9-49FD-944B-B2459CE27CE1}" destId="{058B43A7-3C78-41A0-9F06-CCBCBB30B644}" srcOrd="1" destOrd="0" presId="urn:microsoft.com/office/officeart/2008/layout/LinedList"/>
    <dgm:cxn modelId="{3BAC9CB3-2230-43F9-8AA5-CC585AE88F20}" type="presParOf" srcId="{7DD1E1E1-227B-492C-B624-F0D55F04BAE1}" destId="{6E8A5B17-25A7-45FA-B45D-D6900FFB03EC}" srcOrd="4" destOrd="0" presId="urn:microsoft.com/office/officeart/2008/layout/LinedList"/>
    <dgm:cxn modelId="{66D51E5A-0C8A-4EC1-95E9-6314635A369B}" type="presParOf" srcId="{7DD1E1E1-227B-492C-B624-F0D55F04BAE1}" destId="{7F65E786-6320-413A-BA28-5DAAB3C69A2F}" srcOrd="5" destOrd="0" presId="urn:microsoft.com/office/officeart/2008/layout/LinedList"/>
    <dgm:cxn modelId="{0E113CB7-43C6-4577-A197-BC9591288258}" type="presParOf" srcId="{7F65E786-6320-413A-BA28-5DAAB3C69A2F}" destId="{D08ECE69-A9F5-4582-BFFF-BA5CFE4FEF91}" srcOrd="0" destOrd="0" presId="urn:microsoft.com/office/officeart/2008/layout/LinedList"/>
    <dgm:cxn modelId="{7606C8CB-9928-4319-BA62-64E171A5B53A}" type="presParOf" srcId="{7F65E786-6320-413A-BA28-5DAAB3C69A2F}" destId="{415920A5-22C4-43F0-963F-523F043FED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9FC3C6-D24E-44DE-BC19-5464C578D0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F2F49C5-91B8-4ECE-B478-33D555B40467}">
      <dgm:prSet custT="1"/>
      <dgm:spPr/>
      <dgm:t>
        <a:bodyPr/>
        <a:lstStyle/>
        <a:p>
          <a:pPr algn="just"/>
          <a:r>
            <a:rPr lang="en-US" sz="1200" b="0" i="0" baseline="0" dirty="0"/>
            <a:t>	</a:t>
          </a:r>
          <a:r>
            <a:rPr lang="ru-RU" sz="1200" b="0" i="0" baseline="0" dirty="0"/>
            <a:t>К сожалению, Санкт-Петербург не может похвастаться большим количеством “зеленых” территорий - лесами, парками или скверами. Застройщики новых районов и градостроители уделяют недостаточно внимания озеленению города. </a:t>
          </a:r>
          <a:endParaRPr lang="ru-RU" sz="1200" dirty="0"/>
        </a:p>
      </dgm:t>
    </dgm:pt>
    <dgm:pt modelId="{5A743F35-D59E-4503-9A2C-A180302CFC74}" type="parTrans" cxnId="{A467FB6A-0736-4B8D-BCDD-F74A2C54FE4B}">
      <dgm:prSet/>
      <dgm:spPr/>
      <dgm:t>
        <a:bodyPr/>
        <a:lstStyle/>
        <a:p>
          <a:endParaRPr lang="ru-RU"/>
        </a:p>
      </dgm:t>
    </dgm:pt>
    <dgm:pt modelId="{F5782E3D-10A1-4AF3-AB0F-2AFD766B514E}" type="sibTrans" cxnId="{A467FB6A-0736-4B8D-BCDD-F74A2C54FE4B}">
      <dgm:prSet/>
      <dgm:spPr/>
      <dgm:t>
        <a:bodyPr/>
        <a:lstStyle/>
        <a:p>
          <a:endParaRPr lang="ru-RU"/>
        </a:p>
      </dgm:t>
    </dgm:pt>
    <dgm:pt modelId="{CD03C8E7-8BC4-41E1-A084-EE34A3B4FA57}">
      <dgm:prSet custT="1"/>
      <dgm:spPr/>
      <dgm:t>
        <a:bodyPr/>
        <a:lstStyle/>
        <a:p>
          <a:pPr algn="just"/>
          <a:r>
            <a:rPr lang="en-US" sz="1300" b="0" i="0" baseline="0" dirty="0"/>
            <a:t>	</a:t>
          </a:r>
          <a:r>
            <a:rPr lang="ru-RU" sz="1200" b="0" i="0" baseline="0" dirty="0">
              <a:solidFill>
                <a:schemeClr val="accent1"/>
              </a:solidFill>
            </a:rPr>
            <a:t>Людям необходимо пространство для отдыха и контакта с природой</a:t>
          </a:r>
          <a:r>
            <a:rPr lang="ru-RU" sz="1200" b="0" i="0" baseline="0" dirty="0"/>
            <a:t>, чтобы поддерживать психоэмоциональное здоровье. Недостаток зелёных зон в городах приводит к перегреву летом, снижению качества воздуха и ограничению возможностей для активного досуга на свежем воздухе.</a:t>
          </a:r>
          <a:endParaRPr lang="ru-RU" sz="1200" dirty="0"/>
        </a:p>
      </dgm:t>
    </dgm:pt>
    <dgm:pt modelId="{CD4D232A-6EFC-4A33-85FF-E225D3D21F1F}" type="parTrans" cxnId="{B8C8EEB9-A45E-4599-AFA4-33D042581206}">
      <dgm:prSet/>
      <dgm:spPr/>
      <dgm:t>
        <a:bodyPr/>
        <a:lstStyle/>
        <a:p>
          <a:endParaRPr lang="ru-RU"/>
        </a:p>
      </dgm:t>
    </dgm:pt>
    <dgm:pt modelId="{5864F713-2FAC-4BCA-8D0C-F22E4BBEE551}" type="sibTrans" cxnId="{B8C8EEB9-A45E-4599-AFA4-33D042581206}">
      <dgm:prSet/>
      <dgm:spPr/>
      <dgm:t>
        <a:bodyPr/>
        <a:lstStyle/>
        <a:p>
          <a:endParaRPr lang="ru-RU"/>
        </a:p>
      </dgm:t>
    </dgm:pt>
    <dgm:pt modelId="{663918CB-EAD0-471E-B2D3-1F042D99CC02}" type="pres">
      <dgm:prSet presAssocID="{BE9FC3C6-D24E-44DE-BC19-5464C578D035}" presName="vert0" presStyleCnt="0">
        <dgm:presLayoutVars>
          <dgm:dir/>
          <dgm:animOne val="branch"/>
          <dgm:animLvl val="lvl"/>
        </dgm:presLayoutVars>
      </dgm:prSet>
      <dgm:spPr/>
    </dgm:pt>
    <dgm:pt modelId="{FDA84F1F-A052-4217-9D0C-FAC7D13CF85A}" type="pres">
      <dgm:prSet presAssocID="{6F2F49C5-91B8-4ECE-B478-33D555B40467}" presName="thickLine" presStyleLbl="alignNode1" presStyleIdx="0" presStyleCnt="2"/>
      <dgm:spPr/>
    </dgm:pt>
    <dgm:pt modelId="{7BCA4216-CBA0-4A6F-A596-AF04D72286AD}" type="pres">
      <dgm:prSet presAssocID="{6F2F49C5-91B8-4ECE-B478-33D555B40467}" presName="horz1" presStyleCnt="0"/>
      <dgm:spPr/>
    </dgm:pt>
    <dgm:pt modelId="{31119607-0318-48C8-BF96-D9F3C48B8C52}" type="pres">
      <dgm:prSet presAssocID="{6F2F49C5-91B8-4ECE-B478-33D555B40467}" presName="tx1" presStyleLbl="revTx" presStyleIdx="0" presStyleCnt="2"/>
      <dgm:spPr/>
    </dgm:pt>
    <dgm:pt modelId="{F6C24519-D30E-4928-BEA8-58F8605EC3D5}" type="pres">
      <dgm:prSet presAssocID="{6F2F49C5-91B8-4ECE-B478-33D555B40467}" presName="vert1" presStyleCnt="0"/>
      <dgm:spPr/>
    </dgm:pt>
    <dgm:pt modelId="{59D7834E-D4CB-4B3E-BF9D-88C7F7EAAD33}" type="pres">
      <dgm:prSet presAssocID="{CD03C8E7-8BC4-41E1-A084-EE34A3B4FA57}" presName="thickLine" presStyleLbl="alignNode1" presStyleIdx="1" presStyleCnt="2"/>
      <dgm:spPr/>
    </dgm:pt>
    <dgm:pt modelId="{93632BDF-AA06-43D3-8048-2042D92AFB26}" type="pres">
      <dgm:prSet presAssocID="{CD03C8E7-8BC4-41E1-A084-EE34A3B4FA57}" presName="horz1" presStyleCnt="0"/>
      <dgm:spPr/>
    </dgm:pt>
    <dgm:pt modelId="{664735BF-9D4E-4C22-AC13-F9074B0093A5}" type="pres">
      <dgm:prSet presAssocID="{CD03C8E7-8BC4-41E1-A084-EE34A3B4FA57}" presName="tx1" presStyleLbl="revTx" presStyleIdx="1" presStyleCnt="2"/>
      <dgm:spPr/>
    </dgm:pt>
    <dgm:pt modelId="{9AC7573F-5E06-438C-B309-A4E223D74513}" type="pres">
      <dgm:prSet presAssocID="{CD03C8E7-8BC4-41E1-A084-EE34A3B4FA57}" presName="vert1" presStyleCnt="0"/>
      <dgm:spPr/>
    </dgm:pt>
  </dgm:ptLst>
  <dgm:cxnLst>
    <dgm:cxn modelId="{47985140-764E-4B5F-B02D-F7019C92D093}" type="presOf" srcId="{BE9FC3C6-D24E-44DE-BC19-5464C578D035}" destId="{663918CB-EAD0-471E-B2D3-1F042D99CC02}" srcOrd="0" destOrd="0" presId="urn:microsoft.com/office/officeart/2008/layout/LinedList"/>
    <dgm:cxn modelId="{D3402D5D-66A2-4141-BF3E-3A8F8A141B9D}" type="presOf" srcId="{CD03C8E7-8BC4-41E1-A084-EE34A3B4FA57}" destId="{664735BF-9D4E-4C22-AC13-F9074B0093A5}" srcOrd="0" destOrd="0" presId="urn:microsoft.com/office/officeart/2008/layout/LinedList"/>
    <dgm:cxn modelId="{7DA9F55D-8757-40ED-85E1-F29455E29D9C}" type="presOf" srcId="{6F2F49C5-91B8-4ECE-B478-33D555B40467}" destId="{31119607-0318-48C8-BF96-D9F3C48B8C52}" srcOrd="0" destOrd="0" presId="urn:microsoft.com/office/officeart/2008/layout/LinedList"/>
    <dgm:cxn modelId="{A467FB6A-0736-4B8D-BCDD-F74A2C54FE4B}" srcId="{BE9FC3C6-D24E-44DE-BC19-5464C578D035}" destId="{6F2F49C5-91B8-4ECE-B478-33D555B40467}" srcOrd="0" destOrd="0" parTransId="{5A743F35-D59E-4503-9A2C-A180302CFC74}" sibTransId="{F5782E3D-10A1-4AF3-AB0F-2AFD766B514E}"/>
    <dgm:cxn modelId="{B8C8EEB9-A45E-4599-AFA4-33D042581206}" srcId="{BE9FC3C6-D24E-44DE-BC19-5464C578D035}" destId="{CD03C8E7-8BC4-41E1-A084-EE34A3B4FA57}" srcOrd="1" destOrd="0" parTransId="{CD4D232A-6EFC-4A33-85FF-E225D3D21F1F}" sibTransId="{5864F713-2FAC-4BCA-8D0C-F22E4BBEE551}"/>
    <dgm:cxn modelId="{C4C4203C-B085-4FC1-AAF7-80B5C1E70E82}" type="presParOf" srcId="{663918CB-EAD0-471E-B2D3-1F042D99CC02}" destId="{FDA84F1F-A052-4217-9D0C-FAC7D13CF85A}" srcOrd="0" destOrd="0" presId="urn:microsoft.com/office/officeart/2008/layout/LinedList"/>
    <dgm:cxn modelId="{E778F5AD-F2D0-4BD7-A305-6ADCAAF74CEB}" type="presParOf" srcId="{663918CB-EAD0-471E-B2D3-1F042D99CC02}" destId="{7BCA4216-CBA0-4A6F-A596-AF04D72286AD}" srcOrd="1" destOrd="0" presId="urn:microsoft.com/office/officeart/2008/layout/LinedList"/>
    <dgm:cxn modelId="{A5FE984E-28B0-4F0B-A642-BA2D400010EE}" type="presParOf" srcId="{7BCA4216-CBA0-4A6F-A596-AF04D72286AD}" destId="{31119607-0318-48C8-BF96-D9F3C48B8C52}" srcOrd="0" destOrd="0" presId="urn:microsoft.com/office/officeart/2008/layout/LinedList"/>
    <dgm:cxn modelId="{FE9E9208-5A59-4505-A9C8-401C5034EFD4}" type="presParOf" srcId="{7BCA4216-CBA0-4A6F-A596-AF04D72286AD}" destId="{F6C24519-D30E-4928-BEA8-58F8605EC3D5}" srcOrd="1" destOrd="0" presId="urn:microsoft.com/office/officeart/2008/layout/LinedList"/>
    <dgm:cxn modelId="{C9F51993-E0F8-46FF-8926-6EF29A51496E}" type="presParOf" srcId="{663918CB-EAD0-471E-B2D3-1F042D99CC02}" destId="{59D7834E-D4CB-4B3E-BF9D-88C7F7EAAD33}" srcOrd="2" destOrd="0" presId="urn:microsoft.com/office/officeart/2008/layout/LinedList"/>
    <dgm:cxn modelId="{858E62FA-3A78-4940-9F23-63D0609DF15F}" type="presParOf" srcId="{663918CB-EAD0-471E-B2D3-1F042D99CC02}" destId="{93632BDF-AA06-43D3-8048-2042D92AFB26}" srcOrd="3" destOrd="0" presId="urn:microsoft.com/office/officeart/2008/layout/LinedList"/>
    <dgm:cxn modelId="{44875292-8133-46B3-B4D3-FDF1D7C20014}" type="presParOf" srcId="{93632BDF-AA06-43D3-8048-2042D92AFB26}" destId="{664735BF-9D4E-4C22-AC13-F9074B0093A5}" srcOrd="0" destOrd="0" presId="urn:microsoft.com/office/officeart/2008/layout/LinedList"/>
    <dgm:cxn modelId="{B85DFC63-F469-4340-9D5B-15A39939A693}" type="presParOf" srcId="{93632BDF-AA06-43D3-8048-2042D92AFB26}" destId="{9AC7573F-5E06-438C-B309-A4E223D745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3244F1-77BB-45C6-8EBF-9B1C1534C2E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43DAFE4-9667-4B5A-89E2-8A574E9BFD0D}">
      <dgm:prSet custT="1"/>
      <dgm:spPr/>
      <dgm:t>
        <a:bodyPr/>
        <a:lstStyle/>
        <a:p>
          <a:r>
            <a:rPr lang="ru-RU" sz="1200" b="0" i="0" baseline="0" dirty="0"/>
            <a:t>	На диаграмме представлены данные о лесах в окрестностях Петербурга, как видно, их не так много, как хотелось бы – </a:t>
          </a:r>
          <a:r>
            <a:rPr lang="ru-RU" sz="1200" b="0" i="0" baseline="0" dirty="0">
              <a:solidFill>
                <a:schemeClr val="accent1"/>
              </a:solidFill>
            </a:rPr>
            <a:t>суммарная площадь лесов около 45820 Га. </a:t>
          </a:r>
          <a:r>
            <a:rPr lang="ru-RU" sz="1200" b="0" i="0" baseline="0" dirty="0">
              <a:solidFill>
                <a:schemeClr val="tx1"/>
              </a:solidFill>
            </a:rPr>
            <a:t>Кажется, это проблема, в грибной сезон не получится набрать корзину лисичек или черники…</a:t>
          </a:r>
          <a:endParaRPr lang="ru-RU" sz="1200" dirty="0">
            <a:solidFill>
              <a:schemeClr val="tx1"/>
            </a:solidFill>
          </a:endParaRPr>
        </a:p>
      </dgm:t>
    </dgm:pt>
    <dgm:pt modelId="{71913B55-CBEC-4390-B3D1-966826D1DF32}" type="parTrans" cxnId="{7F75961D-0B62-4D0D-A99D-827BBAADFB13}">
      <dgm:prSet/>
      <dgm:spPr/>
      <dgm:t>
        <a:bodyPr/>
        <a:lstStyle/>
        <a:p>
          <a:endParaRPr lang="ru-RU"/>
        </a:p>
      </dgm:t>
    </dgm:pt>
    <dgm:pt modelId="{4A634FA2-2FCC-47BA-A91D-997A48A0F9FD}" type="sibTrans" cxnId="{7F75961D-0B62-4D0D-A99D-827BBAADFB13}">
      <dgm:prSet/>
      <dgm:spPr/>
      <dgm:t>
        <a:bodyPr/>
        <a:lstStyle/>
        <a:p>
          <a:endParaRPr lang="ru-RU"/>
        </a:p>
      </dgm:t>
    </dgm:pt>
    <dgm:pt modelId="{2341E703-F631-439B-918A-66C8C0EAC5BB}">
      <dgm:prSet custT="1"/>
      <dgm:spPr/>
      <dgm:t>
        <a:bodyPr/>
        <a:lstStyle/>
        <a:p>
          <a:r>
            <a:rPr lang="ru-RU" sz="1200" b="0" i="0" baseline="0" dirty="0"/>
            <a:t>	К счастью, </a:t>
          </a:r>
          <a:r>
            <a:rPr lang="ru-RU" sz="1200" b="0" i="0" baseline="0" dirty="0">
              <a:solidFill>
                <a:schemeClr val="accent1"/>
              </a:solidFill>
            </a:rPr>
            <a:t>леса Ленинградской области позволяют нивелировать недостаточное лесное покрытие Петербурга. </a:t>
          </a:r>
          <a:r>
            <a:rPr lang="ru-RU" sz="1200" b="0" i="0" baseline="0" dirty="0"/>
            <a:t>Буквально час-два на электричке и ты уже сидишь на песчаном пляже финского залива в окружении замечательных сосен. Да и в целом ЛО имеет большой потенциал для эко-отдыха, заметно, что последнее время этому уделяют особое внимание.</a:t>
          </a:r>
          <a:endParaRPr lang="ru-RU" sz="1200" dirty="0"/>
        </a:p>
      </dgm:t>
    </dgm:pt>
    <dgm:pt modelId="{F37AFA9B-9896-4A5B-9EDB-6AA52269F2D1}" type="parTrans" cxnId="{8ACB661C-A686-4B75-934B-A448C8D35D51}">
      <dgm:prSet/>
      <dgm:spPr/>
      <dgm:t>
        <a:bodyPr/>
        <a:lstStyle/>
        <a:p>
          <a:endParaRPr lang="ru-RU"/>
        </a:p>
      </dgm:t>
    </dgm:pt>
    <dgm:pt modelId="{2D4F93DC-A0F8-4E6D-AE82-B92F5A99060B}" type="sibTrans" cxnId="{8ACB661C-A686-4B75-934B-A448C8D35D51}">
      <dgm:prSet/>
      <dgm:spPr/>
      <dgm:t>
        <a:bodyPr/>
        <a:lstStyle/>
        <a:p>
          <a:endParaRPr lang="ru-RU"/>
        </a:p>
      </dgm:t>
    </dgm:pt>
    <dgm:pt modelId="{9A82CCAF-A72B-4867-A94A-B5EA70091096}" type="pres">
      <dgm:prSet presAssocID="{453244F1-77BB-45C6-8EBF-9B1C1534C2EC}" presName="vert0" presStyleCnt="0">
        <dgm:presLayoutVars>
          <dgm:dir/>
          <dgm:animOne val="branch"/>
          <dgm:animLvl val="lvl"/>
        </dgm:presLayoutVars>
      </dgm:prSet>
      <dgm:spPr/>
    </dgm:pt>
    <dgm:pt modelId="{02DD3493-2BD4-453F-AAE9-A3162B51B1FE}" type="pres">
      <dgm:prSet presAssocID="{D43DAFE4-9667-4B5A-89E2-8A574E9BFD0D}" presName="thickLine" presStyleLbl="alignNode1" presStyleIdx="0" presStyleCnt="2"/>
      <dgm:spPr/>
    </dgm:pt>
    <dgm:pt modelId="{9637979E-8C9E-415F-9C1D-7C77CD952A23}" type="pres">
      <dgm:prSet presAssocID="{D43DAFE4-9667-4B5A-89E2-8A574E9BFD0D}" presName="horz1" presStyleCnt="0"/>
      <dgm:spPr/>
    </dgm:pt>
    <dgm:pt modelId="{8D3D8D4B-55A0-4FDE-8F88-D8853F2E7EF4}" type="pres">
      <dgm:prSet presAssocID="{D43DAFE4-9667-4B5A-89E2-8A574E9BFD0D}" presName="tx1" presStyleLbl="revTx" presStyleIdx="0" presStyleCnt="2"/>
      <dgm:spPr/>
    </dgm:pt>
    <dgm:pt modelId="{6A0F1CE0-B595-44E0-A6A4-83E69A3E75C9}" type="pres">
      <dgm:prSet presAssocID="{D43DAFE4-9667-4B5A-89E2-8A574E9BFD0D}" presName="vert1" presStyleCnt="0"/>
      <dgm:spPr/>
    </dgm:pt>
    <dgm:pt modelId="{50BB0C05-2A95-4281-AF32-1813F939633B}" type="pres">
      <dgm:prSet presAssocID="{2341E703-F631-439B-918A-66C8C0EAC5BB}" presName="thickLine" presStyleLbl="alignNode1" presStyleIdx="1" presStyleCnt="2"/>
      <dgm:spPr/>
    </dgm:pt>
    <dgm:pt modelId="{2085D18A-C929-47BC-91D7-D4CBA154396B}" type="pres">
      <dgm:prSet presAssocID="{2341E703-F631-439B-918A-66C8C0EAC5BB}" presName="horz1" presStyleCnt="0"/>
      <dgm:spPr/>
    </dgm:pt>
    <dgm:pt modelId="{B15A9507-323D-4223-B2FA-67BA2F21C2C3}" type="pres">
      <dgm:prSet presAssocID="{2341E703-F631-439B-918A-66C8C0EAC5BB}" presName="tx1" presStyleLbl="revTx" presStyleIdx="1" presStyleCnt="2"/>
      <dgm:spPr/>
    </dgm:pt>
    <dgm:pt modelId="{76B32C4F-A1E0-4FFD-B7AB-C3E35373791C}" type="pres">
      <dgm:prSet presAssocID="{2341E703-F631-439B-918A-66C8C0EAC5BB}" presName="vert1" presStyleCnt="0"/>
      <dgm:spPr/>
    </dgm:pt>
  </dgm:ptLst>
  <dgm:cxnLst>
    <dgm:cxn modelId="{8ACB661C-A686-4B75-934B-A448C8D35D51}" srcId="{453244F1-77BB-45C6-8EBF-9B1C1534C2EC}" destId="{2341E703-F631-439B-918A-66C8C0EAC5BB}" srcOrd="1" destOrd="0" parTransId="{F37AFA9B-9896-4A5B-9EDB-6AA52269F2D1}" sibTransId="{2D4F93DC-A0F8-4E6D-AE82-B92F5A99060B}"/>
    <dgm:cxn modelId="{7F75961D-0B62-4D0D-A99D-827BBAADFB13}" srcId="{453244F1-77BB-45C6-8EBF-9B1C1534C2EC}" destId="{D43DAFE4-9667-4B5A-89E2-8A574E9BFD0D}" srcOrd="0" destOrd="0" parTransId="{71913B55-CBEC-4390-B3D1-966826D1DF32}" sibTransId="{4A634FA2-2FCC-47BA-A91D-997A48A0F9FD}"/>
    <dgm:cxn modelId="{EA157FA0-8D82-4E55-96BA-2EB7A49A3F25}" type="presOf" srcId="{D43DAFE4-9667-4B5A-89E2-8A574E9BFD0D}" destId="{8D3D8D4B-55A0-4FDE-8F88-D8853F2E7EF4}" srcOrd="0" destOrd="0" presId="urn:microsoft.com/office/officeart/2008/layout/LinedList"/>
    <dgm:cxn modelId="{1D4BEECC-C103-4F45-98E9-A2E6BDA8712B}" type="presOf" srcId="{453244F1-77BB-45C6-8EBF-9B1C1534C2EC}" destId="{9A82CCAF-A72B-4867-A94A-B5EA70091096}" srcOrd="0" destOrd="0" presId="urn:microsoft.com/office/officeart/2008/layout/LinedList"/>
    <dgm:cxn modelId="{773A13E7-98FF-4C30-B2AC-AE09E54F3290}" type="presOf" srcId="{2341E703-F631-439B-918A-66C8C0EAC5BB}" destId="{B15A9507-323D-4223-B2FA-67BA2F21C2C3}" srcOrd="0" destOrd="0" presId="urn:microsoft.com/office/officeart/2008/layout/LinedList"/>
    <dgm:cxn modelId="{DBDDC1F0-B9A2-4ACA-8044-24A7F946938B}" type="presParOf" srcId="{9A82CCAF-A72B-4867-A94A-B5EA70091096}" destId="{02DD3493-2BD4-453F-AAE9-A3162B51B1FE}" srcOrd="0" destOrd="0" presId="urn:microsoft.com/office/officeart/2008/layout/LinedList"/>
    <dgm:cxn modelId="{35CA4487-CD5B-413B-B9E3-865225D1931F}" type="presParOf" srcId="{9A82CCAF-A72B-4867-A94A-B5EA70091096}" destId="{9637979E-8C9E-415F-9C1D-7C77CD952A23}" srcOrd="1" destOrd="0" presId="urn:microsoft.com/office/officeart/2008/layout/LinedList"/>
    <dgm:cxn modelId="{2AE26251-A0E2-4A01-BCE0-00563E692FE7}" type="presParOf" srcId="{9637979E-8C9E-415F-9C1D-7C77CD952A23}" destId="{8D3D8D4B-55A0-4FDE-8F88-D8853F2E7EF4}" srcOrd="0" destOrd="0" presId="urn:microsoft.com/office/officeart/2008/layout/LinedList"/>
    <dgm:cxn modelId="{30742555-7CDD-40D4-BF90-EF32ED97CD3A}" type="presParOf" srcId="{9637979E-8C9E-415F-9C1D-7C77CD952A23}" destId="{6A0F1CE0-B595-44E0-A6A4-83E69A3E75C9}" srcOrd="1" destOrd="0" presId="urn:microsoft.com/office/officeart/2008/layout/LinedList"/>
    <dgm:cxn modelId="{594213F3-2CA9-4EC0-9359-4D98C095BAB6}" type="presParOf" srcId="{9A82CCAF-A72B-4867-A94A-B5EA70091096}" destId="{50BB0C05-2A95-4281-AF32-1813F939633B}" srcOrd="2" destOrd="0" presId="urn:microsoft.com/office/officeart/2008/layout/LinedList"/>
    <dgm:cxn modelId="{FE1D82EC-795F-45C2-8E9E-F7BD256B2274}" type="presParOf" srcId="{9A82CCAF-A72B-4867-A94A-B5EA70091096}" destId="{2085D18A-C929-47BC-91D7-D4CBA154396B}" srcOrd="3" destOrd="0" presId="urn:microsoft.com/office/officeart/2008/layout/LinedList"/>
    <dgm:cxn modelId="{7CF67D0A-9A6F-4F06-ACE0-F56E90847A9D}" type="presParOf" srcId="{2085D18A-C929-47BC-91D7-D4CBA154396B}" destId="{B15A9507-323D-4223-B2FA-67BA2F21C2C3}" srcOrd="0" destOrd="0" presId="urn:microsoft.com/office/officeart/2008/layout/LinedList"/>
    <dgm:cxn modelId="{5D6B4DB3-1675-44CC-AD20-CD30632DC897}" type="presParOf" srcId="{2085D18A-C929-47BC-91D7-D4CBA154396B}" destId="{76B32C4F-A1E0-4FFD-B7AB-C3E3537379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5CBB6C-C870-44F4-A7EC-C2F038EE9CC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CDDBA1-CFCF-420C-8E09-9D85C50C891E}">
      <dgm:prSet/>
      <dgm:spPr/>
      <dgm:t>
        <a:bodyPr/>
        <a:lstStyle/>
        <a:p>
          <a:pPr algn="just"/>
          <a:r>
            <a:rPr lang="ru-RU" b="0" i="0" baseline="0" dirty="0"/>
            <a:t>	В СПб осуществляют свою деятельность 23 парковых предприятия. Парковые зоны в Петербурге также не отличаются особым изобилием. Тем не менее, те парки, что имеются в городе, содержатся в достаточно неплохом состоянии.</a:t>
          </a:r>
          <a:endParaRPr lang="ru-RU" b="0" dirty="0"/>
        </a:p>
      </dgm:t>
    </dgm:pt>
    <dgm:pt modelId="{7CFBADC5-D317-4B50-A55E-E846B1060737}" type="parTrans" cxnId="{106A431B-1E38-4CB9-98AA-3A7179D3BACD}">
      <dgm:prSet/>
      <dgm:spPr/>
      <dgm:t>
        <a:bodyPr/>
        <a:lstStyle/>
        <a:p>
          <a:endParaRPr lang="ru-RU"/>
        </a:p>
      </dgm:t>
    </dgm:pt>
    <dgm:pt modelId="{B27BA77E-68AF-439B-BD1A-10644251105B}" type="sibTrans" cxnId="{106A431B-1E38-4CB9-98AA-3A7179D3BACD}">
      <dgm:prSet/>
      <dgm:spPr/>
      <dgm:t>
        <a:bodyPr/>
        <a:lstStyle/>
        <a:p>
          <a:endParaRPr lang="ru-RU"/>
        </a:p>
      </dgm:t>
    </dgm:pt>
    <dgm:pt modelId="{098E9156-D8B4-4F49-BC36-CF73E497F24C}">
      <dgm:prSet/>
      <dgm:spPr/>
      <dgm:t>
        <a:bodyPr/>
        <a:lstStyle/>
        <a:p>
          <a:pPr algn="just"/>
          <a:r>
            <a:rPr lang="ru-RU" baseline="0" dirty="0"/>
            <a:t>	Очевидно, что чем больше парковых предприятий в районе, тем район зеленее и комфортнее для проживания пожилых слоев населения и семей с детьми.</a:t>
          </a:r>
          <a:endParaRPr lang="ru-RU" dirty="0"/>
        </a:p>
      </dgm:t>
    </dgm:pt>
    <dgm:pt modelId="{ECCE62B9-3D5E-4538-B024-48DB8EE848F3}" type="parTrans" cxnId="{1CB264C7-2697-4890-A9CC-7A2B950DFAE7}">
      <dgm:prSet/>
      <dgm:spPr/>
      <dgm:t>
        <a:bodyPr/>
        <a:lstStyle/>
        <a:p>
          <a:endParaRPr lang="ru-RU"/>
        </a:p>
      </dgm:t>
    </dgm:pt>
    <dgm:pt modelId="{79C5B711-E03E-47B9-B588-D82005783CD8}" type="sibTrans" cxnId="{1CB264C7-2697-4890-A9CC-7A2B950DFAE7}">
      <dgm:prSet/>
      <dgm:spPr/>
      <dgm:t>
        <a:bodyPr/>
        <a:lstStyle/>
        <a:p>
          <a:endParaRPr lang="ru-RU"/>
        </a:p>
      </dgm:t>
    </dgm:pt>
    <dgm:pt modelId="{28DAB281-A298-41CD-A920-1989FCD1A392}" type="pres">
      <dgm:prSet presAssocID="{215CBB6C-C870-44F4-A7EC-C2F038EE9CCB}" presName="vert0" presStyleCnt="0">
        <dgm:presLayoutVars>
          <dgm:dir/>
          <dgm:animOne val="branch"/>
          <dgm:animLvl val="lvl"/>
        </dgm:presLayoutVars>
      </dgm:prSet>
      <dgm:spPr/>
    </dgm:pt>
    <dgm:pt modelId="{D23D889F-AAD5-4372-BDB5-08AD05DE4824}" type="pres">
      <dgm:prSet presAssocID="{16CDDBA1-CFCF-420C-8E09-9D85C50C891E}" presName="thickLine" presStyleLbl="alignNode1" presStyleIdx="0" presStyleCnt="2"/>
      <dgm:spPr/>
    </dgm:pt>
    <dgm:pt modelId="{53F5A2C8-7D38-4276-8825-CD015ADAEF07}" type="pres">
      <dgm:prSet presAssocID="{16CDDBA1-CFCF-420C-8E09-9D85C50C891E}" presName="horz1" presStyleCnt="0"/>
      <dgm:spPr/>
    </dgm:pt>
    <dgm:pt modelId="{A971FD48-B7A6-4E59-BEDB-B329045607A4}" type="pres">
      <dgm:prSet presAssocID="{16CDDBA1-CFCF-420C-8E09-9D85C50C891E}" presName="tx1" presStyleLbl="revTx" presStyleIdx="0" presStyleCnt="2"/>
      <dgm:spPr/>
    </dgm:pt>
    <dgm:pt modelId="{3CB18BF4-6D82-49AE-A43E-A6484C2FB51A}" type="pres">
      <dgm:prSet presAssocID="{16CDDBA1-CFCF-420C-8E09-9D85C50C891E}" presName="vert1" presStyleCnt="0"/>
      <dgm:spPr/>
    </dgm:pt>
    <dgm:pt modelId="{8FEC2800-2450-41A3-B71D-A92491B62050}" type="pres">
      <dgm:prSet presAssocID="{098E9156-D8B4-4F49-BC36-CF73E497F24C}" presName="thickLine" presStyleLbl="alignNode1" presStyleIdx="1" presStyleCnt="2"/>
      <dgm:spPr/>
    </dgm:pt>
    <dgm:pt modelId="{6B7A77BC-E8D2-455D-A2C9-B69506F43574}" type="pres">
      <dgm:prSet presAssocID="{098E9156-D8B4-4F49-BC36-CF73E497F24C}" presName="horz1" presStyleCnt="0"/>
      <dgm:spPr/>
    </dgm:pt>
    <dgm:pt modelId="{7AB0EC25-AE63-403C-90B6-3DCEDDA1D353}" type="pres">
      <dgm:prSet presAssocID="{098E9156-D8B4-4F49-BC36-CF73E497F24C}" presName="tx1" presStyleLbl="revTx" presStyleIdx="1" presStyleCnt="2"/>
      <dgm:spPr/>
    </dgm:pt>
    <dgm:pt modelId="{5704C3B0-5172-473B-BE5D-B6FBA6BD311E}" type="pres">
      <dgm:prSet presAssocID="{098E9156-D8B4-4F49-BC36-CF73E497F24C}" presName="vert1" presStyleCnt="0"/>
      <dgm:spPr/>
    </dgm:pt>
  </dgm:ptLst>
  <dgm:cxnLst>
    <dgm:cxn modelId="{0D035317-D4E3-4212-9BAA-401800C10A7A}" type="presOf" srcId="{215CBB6C-C870-44F4-A7EC-C2F038EE9CCB}" destId="{28DAB281-A298-41CD-A920-1989FCD1A392}" srcOrd="0" destOrd="0" presId="urn:microsoft.com/office/officeart/2008/layout/LinedList"/>
    <dgm:cxn modelId="{106A431B-1E38-4CB9-98AA-3A7179D3BACD}" srcId="{215CBB6C-C870-44F4-A7EC-C2F038EE9CCB}" destId="{16CDDBA1-CFCF-420C-8E09-9D85C50C891E}" srcOrd="0" destOrd="0" parTransId="{7CFBADC5-D317-4B50-A55E-E846B1060737}" sibTransId="{B27BA77E-68AF-439B-BD1A-10644251105B}"/>
    <dgm:cxn modelId="{6A18C67E-7DF2-4A53-B1B0-00808A29E7E0}" type="presOf" srcId="{098E9156-D8B4-4F49-BC36-CF73E497F24C}" destId="{7AB0EC25-AE63-403C-90B6-3DCEDDA1D353}" srcOrd="0" destOrd="0" presId="urn:microsoft.com/office/officeart/2008/layout/LinedList"/>
    <dgm:cxn modelId="{1CB264C7-2697-4890-A9CC-7A2B950DFAE7}" srcId="{215CBB6C-C870-44F4-A7EC-C2F038EE9CCB}" destId="{098E9156-D8B4-4F49-BC36-CF73E497F24C}" srcOrd="1" destOrd="0" parTransId="{ECCE62B9-3D5E-4538-B024-48DB8EE848F3}" sibTransId="{79C5B711-E03E-47B9-B588-D82005783CD8}"/>
    <dgm:cxn modelId="{AEED69F3-5AEC-4CA4-A7ED-141670FC978C}" type="presOf" srcId="{16CDDBA1-CFCF-420C-8E09-9D85C50C891E}" destId="{A971FD48-B7A6-4E59-BEDB-B329045607A4}" srcOrd="0" destOrd="0" presId="urn:microsoft.com/office/officeart/2008/layout/LinedList"/>
    <dgm:cxn modelId="{705AB4FC-FD53-4F88-B1EF-15F945A173C3}" type="presParOf" srcId="{28DAB281-A298-41CD-A920-1989FCD1A392}" destId="{D23D889F-AAD5-4372-BDB5-08AD05DE4824}" srcOrd="0" destOrd="0" presId="urn:microsoft.com/office/officeart/2008/layout/LinedList"/>
    <dgm:cxn modelId="{A327594C-92A9-4AA9-B0F4-0962A33FD6A3}" type="presParOf" srcId="{28DAB281-A298-41CD-A920-1989FCD1A392}" destId="{53F5A2C8-7D38-4276-8825-CD015ADAEF07}" srcOrd="1" destOrd="0" presId="urn:microsoft.com/office/officeart/2008/layout/LinedList"/>
    <dgm:cxn modelId="{44C550D4-377B-4702-BA8E-2DB6EBF17C32}" type="presParOf" srcId="{53F5A2C8-7D38-4276-8825-CD015ADAEF07}" destId="{A971FD48-B7A6-4E59-BEDB-B329045607A4}" srcOrd="0" destOrd="0" presId="urn:microsoft.com/office/officeart/2008/layout/LinedList"/>
    <dgm:cxn modelId="{44DC9E4A-DF9C-4A80-AC73-B80F50AD4423}" type="presParOf" srcId="{53F5A2C8-7D38-4276-8825-CD015ADAEF07}" destId="{3CB18BF4-6D82-49AE-A43E-A6484C2FB51A}" srcOrd="1" destOrd="0" presId="urn:microsoft.com/office/officeart/2008/layout/LinedList"/>
    <dgm:cxn modelId="{11EB5334-A005-404C-B1CF-E851D6284437}" type="presParOf" srcId="{28DAB281-A298-41CD-A920-1989FCD1A392}" destId="{8FEC2800-2450-41A3-B71D-A92491B62050}" srcOrd="2" destOrd="0" presId="urn:microsoft.com/office/officeart/2008/layout/LinedList"/>
    <dgm:cxn modelId="{973CE4E9-0206-478F-B54B-C628CF23AC53}" type="presParOf" srcId="{28DAB281-A298-41CD-A920-1989FCD1A392}" destId="{6B7A77BC-E8D2-455D-A2C9-B69506F43574}" srcOrd="3" destOrd="0" presId="urn:microsoft.com/office/officeart/2008/layout/LinedList"/>
    <dgm:cxn modelId="{9EEEECCE-A946-4E61-87A9-0702E9603083}" type="presParOf" srcId="{6B7A77BC-E8D2-455D-A2C9-B69506F43574}" destId="{7AB0EC25-AE63-403C-90B6-3DCEDDA1D353}" srcOrd="0" destOrd="0" presId="urn:microsoft.com/office/officeart/2008/layout/LinedList"/>
    <dgm:cxn modelId="{C24CBAB9-5D93-4424-892A-5FD259482D08}" type="presParOf" srcId="{6B7A77BC-E8D2-455D-A2C9-B69506F43574}" destId="{5704C3B0-5172-473B-BE5D-B6FBA6BD31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28F30E-0940-4357-AAC4-C1FD4C48117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B976605-0D3B-4A71-9D22-733FB5FDAD97}">
      <dgm:prSet/>
      <dgm:spPr/>
      <dgm:t>
        <a:bodyPr/>
        <a:lstStyle/>
        <a:p>
          <a:pPr algn="just"/>
          <a:r>
            <a:rPr lang="ru-RU" b="0" i="0" baseline="0" dirty="0"/>
            <a:t>	За неимением достаточного количества лесопарковых зон по банальным причинам нехватки места под них и невозможности получать с парков сколько-нибудь приемлемый уровень финансовой выгоды, </a:t>
          </a:r>
          <a:r>
            <a:rPr lang="ru-RU" b="0" i="0" baseline="0" dirty="0">
              <a:solidFill>
                <a:schemeClr val="accent1"/>
              </a:solidFill>
            </a:rPr>
            <a:t>городу приходится создавать и поддерживать локальные зеленые уголки</a:t>
          </a:r>
          <a:r>
            <a:rPr lang="ru-RU" b="0" i="0" baseline="0" dirty="0"/>
            <a:t> во дворах жилых домов и скверах.</a:t>
          </a:r>
          <a:endParaRPr lang="ru-RU" dirty="0"/>
        </a:p>
      </dgm:t>
    </dgm:pt>
    <dgm:pt modelId="{04DCA8F5-3862-43E0-92D2-26C07C461C2B}" type="parTrans" cxnId="{6B0BDDEF-B974-49AA-86D7-08918670CF01}">
      <dgm:prSet/>
      <dgm:spPr/>
      <dgm:t>
        <a:bodyPr/>
        <a:lstStyle/>
        <a:p>
          <a:endParaRPr lang="ru-RU"/>
        </a:p>
      </dgm:t>
    </dgm:pt>
    <dgm:pt modelId="{459553FA-973D-46AA-8925-6A41B67B4040}" type="sibTrans" cxnId="{6B0BDDEF-B974-49AA-86D7-08918670CF01}">
      <dgm:prSet/>
      <dgm:spPr/>
      <dgm:t>
        <a:bodyPr/>
        <a:lstStyle/>
        <a:p>
          <a:endParaRPr lang="ru-RU"/>
        </a:p>
      </dgm:t>
    </dgm:pt>
    <dgm:pt modelId="{32959268-380D-497F-A838-530D45B6E740}">
      <dgm:prSet/>
      <dgm:spPr/>
      <dgm:t>
        <a:bodyPr/>
        <a:lstStyle/>
        <a:p>
          <a:pPr algn="just"/>
          <a:r>
            <a:rPr lang="ru-RU" b="0" i="0" baseline="0" dirty="0"/>
            <a:t>	Скверы являются своеобразными оазисами в каменных джунглях Петербурга. Несмотря на их весьма ограниченные размеры, грамотно организованные и продуманные зеленые насаждения могут существенно повысить качество жизни городских дворов. В случае СПб, </a:t>
          </a:r>
          <a:r>
            <a:rPr lang="ru-RU" b="0" i="0" baseline="0" dirty="0">
              <a:solidFill>
                <a:schemeClr val="accent1"/>
              </a:solidFill>
            </a:rPr>
            <a:t>самая лучшая ситуация со скверами наблюдается в Кировском, Невском и Московском районах.</a:t>
          </a:r>
          <a:endParaRPr lang="ru-RU" dirty="0">
            <a:solidFill>
              <a:schemeClr val="accent1"/>
            </a:solidFill>
          </a:endParaRPr>
        </a:p>
      </dgm:t>
    </dgm:pt>
    <dgm:pt modelId="{E7EDAC39-3FE9-4D7F-8CF8-EBE6DC2097B5}" type="parTrans" cxnId="{3A7B7695-3E15-4C9D-BE18-C89A9EB16C6D}">
      <dgm:prSet/>
      <dgm:spPr/>
      <dgm:t>
        <a:bodyPr/>
        <a:lstStyle/>
        <a:p>
          <a:endParaRPr lang="ru-RU"/>
        </a:p>
      </dgm:t>
    </dgm:pt>
    <dgm:pt modelId="{7532E39F-7EAE-455F-8591-F22FC5E4FE19}" type="sibTrans" cxnId="{3A7B7695-3E15-4C9D-BE18-C89A9EB16C6D}">
      <dgm:prSet/>
      <dgm:spPr/>
      <dgm:t>
        <a:bodyPr/>
        <a:lstStyle/>
        <a:p>
          <a:endParaRPr lang="ru-RU"/>
        </a:p>
      </dgm:t>
    </dgm:pt>
    <dgm:pt modelId="{0E2A609D-8536-4BC4-8D9D-BC9248E10AE0}" type="pres">
      <dgm:prSet presAssocID="{4428F30E-0940-4357-AAC4-C1FD4C481175}" presName="vert0" presStyleCnt="0">
        <dgm:presLayoutVars>
          <dgm:dir/>
          <dgm:animOne val="branch"/>
          <dgm:animLvl val="lvl"/>
        </dgm:presLayoutVars>
      </dgm:prSet>
      <dgm:spPr/>
    </dgm:pt>
    <dgm:pt modelId="{79056F65-AEB5-4121-A8B5-4FBD5F3263CD}" type="pres">
      <dgm:prSet presAssocID="{0B976605-0D3B-4A71-9D22-733FB5FDAD97}" presName="thickLine" presStyleLbl="alignNode1" presStyleIdx="0" presStyleCnt="2"/>
      <dgm:spPr/>
    </dgm:pt>
    <dgm:pt modelId="{CE3719C5-47E7-489E-AF1C-16CE2D8F63CD}" type="pres">
      <dgm:prSet presAssocID="{0B976605-0D3B-4A71-9D22-733FB5FDAD97}" presName="horz1" presStyleCnt="0"/>
      <dgm:spPr/>
    </dgm:pt>
    <dgm:pt modelId="{24A2E586-0526-4F03-9334-A03AE5C58B8A}" type="pres">
      <dgm:prSet presAssocID="{0B976605-0D3B-4A71-9D22-733FB5FDAD97}" presName="tx1" presStyleLbl="revTx" presStyleIdx="0" presStyleCnt="2"/>
      <dgm:spPr/>
    </dgm:pt>
    <dgm:pt modelId="{D8999F6C-8985-4C84-8ADE-B48BE1357C2F}" type="pres">
      <dgm:prSet presAssocID="{0B976605-0D3B-4A71-9D22-733FB5FDAD97}" presName="vert1" presStyleCnt="0"/>
      <dgm:spPr/>
    </dgm:pt>
    <dgm:pt modelId="{E17BFA8A-C26C-4468-A1FE-2F6F4C5FAD5B}" type="pres">
      <dgm:prSet presAssocID="{32959268-380D-497F-A838-530D45B6E740}" presName="thickLine" presStyleLbl="alignNode1" presStyleIdx="1" presStyleCnt="2"/>
      <dgm:spPr/>
    </dgm:pt>
    <dgm:pt modelId="{381FA3EA-1C92-424A-85A6-1E872C661209}" type="pres">
      <dgm:prSet presAssocID="{32959268-380D-497F-A838-530D45B6E740}" presName="horz1" presStyleCnt="0"/>
      <dgm:spPr/>
    </dgm:pt>
    <dgm:pt modelId="{F1CACE57-40C9-4A3F-A0FE-9A33EFACFBB2}" type="pres">
      <dgm:prSet presAssocID="{32959268-380D-497F-A838-530D45B6E740}" presName="tx1" presStyleLbl="revTx" presStyleIdx="1" presStyleCnt="2"/>
      <dgm:spPr/>
    </dgm:pt>
    <dgm:pt modelId="{B4200715-41F2-47C5-BFED-71D13007BD21}" type="pres">
      <dgm:prSet presAssocID="{32959268-380D-497F-A838-530D45B6E740}" presName="vert1" presStyleCnt="0"/>
      <dgm:spPr/>
    </dgm:pt>
  </dgm:ptLst>
  <dgm:cxnLst>
    <dgm:cxn modelId="{E049962F-E3B8-4D28-8B47-427106CA0861}" type="presOf" srcId="{4428F30E-0940-4357-AAC4-C1FD4C481175}" destId="{0E2A609D-8536-4BC4-8D9D-BC9248E10AE0}" srcOrd="0" destOrd="0" presId="urn:microsoft.com/office/officeart/2008/layout/LinedList"/>
    <dgm:cxn modelId="{A06F2D72-D5E3-4074-BD69-63B5C11ADB74}" type="presOf" srcId="{0B976605-0D3B-4A71-9D22-733FB5FDAD97}" destId="{24A2E586-0526-4F03-9334-A03AE5C58B8A}" srcOrd="0" destOrd="0" presId="urn:microsoft.com/office/officeart/2008/layout/LinedList"/>
    <dgm:cxn modelId="{02829C8B-C4B2-447E-83AD-53BB86E80F4D}" type="presOf" srcId="{32959268-380D-497F-A838-530D45B6E740}" destId="{F1CACE57-40C9-4A3F-A0FE-9A33EFACFBB2}" srcOrd="0" destOrd="0" presId="urn:microsoft.com/office/officeart/2008/layout/LinedList"/>
    <dgm:cxn modelId="{3A7B7695-3E15-4C9D-BE18-C89A9EB16C6D}" srcId="{4428F30E-0940-4357-AAC4-C1FD4C481175}" destId="{32959268-380D-497F-A838-530D45B6E740}" srcOrd="1" destOrd="0" parTransId="{E7EDAC39-3FE9-4D7F-8CF8-EBE6DC2097B5}" sibTransId="{7532E39F-7EAE-455F-8591-F22FC5E4FE19}"/>
    <dgm:cxn modelId="{6B0BDDEF-B974-49AA-86D7-08918670CF01}" srcId="{4428F30E-0940-4357-AAC4-C1FD4C481175}" destId="{0B976605-0D3B-4A71-9D22-733FB5FDAD97}" srcOrd="0" destOrd="0" parTransId="{04DCA8F5-3862-43E0-92D2-26C07C461C2B}" sibTransId="{459553FA-973D-46AA-8925-6A41B67B4040}"/>
    <dgm:cxn modelId="{9B7978A8-8D75-45DD-9E50-B40739CB61B1}" type="presParOf" srcId="{0E2A609D-8536-4BC4-8D9D-BC9248E10AE0}" destId="{79056F65-AEB5-4121-A8B5-4FBD5F3263CD}" srcOrd="0" destOrd="0" presId="urn:microsoft.com/office/officeart/2008/layout/LinedList"/>
    <dgm:cxn modelId="{DF5038E2-6B5E-4908-A3B2-047199AC527C}" type="presParOf" srcId="{0E2A609D-8536-4BC4-8D9D-BC9248E10AE0}" destId="{CE3719C5-47E7-489E-AF1C-16CE2D8F63CD}" srcOrd="1" destOrd="0" presId="urn:microsoft.com/office/officeart/2008/layout/LinedList"/>
    <dgm:cxn modelId="{8F0868D0-3757-403D-8EED-5C81166B29B6}" type="presParOf" srcId="{CE3719C5-47E7-489E-AF1C-16CE2D8F63CD}" destId="{24A2E586-0526-4F03-9334-A03AE5C58B8A}" srcOrd="0" destOrd="0" presId="urn:microsoft.com/office/officeart/2008/layout/LinedList"/>
    <dgm:cxn modelId="{A44949FF-D0D4-4DC0-BDEA-E50C200BDB6C}" type="presParOf" srcId="{CE3719C5-47E7-489E-AF1C-16CE2D8F63CD}" destId="{D8999F6C-8985-4C84-8ADE-B48BE1357C2F}" srcOrd="1" destOrd="0" presId="urn:microsoft.com/office/officeart/2008/layout/LinedList"/>
    <dgm:cxn modelId="{9AD9913F-AD19-4FA6-9713-2EB3D5FA6FA0}" type="presParOf" srcId="{0E2A609D-8536-4BC4-8D9D-BC9248E10AE0}" destId="{E17BFA8A-C26C-4468-A1FE-2F6F4C5FAD5B}" srcOrd="2" destOrd="0" presId="urn:microsoft.com/office/officeart/2008/layout/LinedList"/>
    <dgm:cxn modelId="{D89A956F-6C03-44CD-BB42-AEAA47260D42}" type="presParOf" srcId="{0E2A609D-8536-4BC4-8D9D-BC9248E10AE0}" destId="{381FA3EA-1C92-424A-85A6-1E872C661209}" srcOrd="3" destOrd="0" presId="urn:microsoft.com/office/officeart/2008/layout/LinedList"/>
    <dgm:cxn modelId="{2ACAA0A4-0859-4AFC-8F63-181F6996C627}" type="presParOf" srcId="{381FA3EA-1C92-424A-85A6-1E872C661209}" destId="{F1CACE57-40C9-4A3F-A0FE-9A33EFACFBB2}" srcOrd="0" destOrd="0" presId="urn:microsoft.com/office/officeart/2008/layout/LinedList"/>
    <dgm:cxn modelId="{EA19FCD9-3D9F-40C2-8D96-02D30D62213C}" type="presParOf" srcId="{381FA3EA-1C92-424A-85A6-1E872C661209}" destId="{B4200715-41F2-47C5-BFED-71D13007BD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F17969-60EF-4A99-BDEE-9DEE202F44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5811424-7F6F-46B4-B89E-8247321798F5}">
      <dgm:prSet custT="1"/>
      <dgm:spPr/>
      <dgm:t>
        <a:bodyPr/>
        <a:lstStyle/>
        <a:p>
          <a:pPr algn="just"/>
          <a:r>
            <a:rPr lang="ru-RU" sz="1300" b="0" i="0" baseline="0" dirty="0"/>
            <a:t>	</a:t>
          </a:r>
          <a:r>
            <a:rPr lang="ru-RU" sz="1200" b="0" i="0" baseline="0" dirty="0"/>
            <a:t>По официальным данным, в Санкт-Петербурге официально зарегистрировано 264 лечебных заведения различной направленности способных обеспечивать жителей города медицинскому услугами различного профиля - от первичной помощи до узкоспециализированного лечения.</a:t>
          </a:r>
          <a:endParaRPr lang="ru-RU" sz="1200" dirty="0"/>
        </a:p>
      </dgm:t>
    </dgm:pt>
    <dgm:pt modelId="{8174F781-2374-484E-96C9-CF0101646D79}" type="parTrans" cxnId="{C6D57DF4-7BCD-4C3A-8E92-98856A1C4986}">
      <dgm:prSet/>
      <dgm:spPr/>
      <dgm:t>
        <a:bodyPr/>
        <a:lstStyle/>
        <a:p>
          <a:endParaRPr lang="ru-RU"/>
        </a:p>
      </dgm:t>
    </dgm:pt>
    <dgm:pt modelId="{3ADB9357-5D6C-49EB-92A5-D2CA46671200}" type="sibTrans" cxnId="{C6D57DF4-7BCD-4C3A-8E92-98856A1C4986}">
      <dgm:prSet/>
      <dgm:spPr/>
      <dgm:t>
        <a:bodyPr/>
        <a:lstStyle/>
        <a:p>
          <a:endParaRPr lang="ru-RU"/>
        </a:p>
      </dgm:t>
    </dgm:pt>
    <dgm:pt modelId="{2E94C962-5C48-4651-A36E-071E9089EE70}">
      <dgm:prSet custT="1"/>
      <dgm:spPr/>
      <dgm:t>
        <a:bodyPr/>
        <a:lstStyle/>
        <a:p>
          <a:pPr algn="just"/>
          <a:r>
            <a:rPr lang="ru-RU" sz="1300" b="0" i="0" baseline="0" dirty="0"/>
            <a:t>	</a:t>
          </a:r>
          <a:r>
            <a:rPr lang="ru-RU" sz="1200" b="0" i="0" baseline="0" dirty="0"/>
            <a:t>Само собой, что районы с большей концентрацией лечебных заведений обеспечат более легкую доступность медицинских услуг, что может являться важным параметром при выборе места проживания для пожилой и детской части населения города. </a:t>
          </a:r>
          <a:endParaRPr lang="ru-RU" sz="1200" dirty="0"/>
        </a:p>
      </dgm:t>
    </dgm:pt>
    <dgm:pt modelId="{1FE1B6CC-C1AD-42A5-A671-461595B718BA}" type="parTrans" cxnId="{9E0F0386-221D-4EBF-9B4E-EA09A3ECC60C}">
      <dgm:prSet/>
      <dgm:spPr/>
      <dgm:t>
        <a:bodyPr/>
        <a:lstStyle/>
        <a:p>
          <a:endParaRPr lang="ru-RU"/>
        </a:p>
      </dgm:t>
    </dgm:pt>
    <dgm:pt modelId="{41379A7E-65FA-446B-A412-C4FEE7B1C6FE}" type="sibTrans" cxnId="{9E0F0386-221D-4EBF-9B4E-EA09A3ECC60C}">
      <dgm:prSet/>
      <dgm:spPr/>
      <dgm:t>
        <a:bodyPr/>
        <a:lstStyle/>
        <a:p>
          <a:endParaRPr lang="ru-RU"/>
        </a:p>
      </dgm:t>
    </dgm:pt>
    <dgm:pt modelId="{CD88D9CA-9250-4B2F-A0E3-27107D51F392}" type="pres">
      <dgm:prSet presAssocID="{8AF17969-60EF-4A99-BDEE-9DEE202F4467}" presName="vert0" presStyleCnt="0">
        <dgm:presLayoutVars>
          <dgm:dir/>
          <dgm:animOne val="branch"/>
          <dgm:animLvl val="lvl"/>
        </dgm:presLayoutVars>
      </dgm:prSet>
      <dgm:spPr/>
    </dgm:pt>
    <dgm:pt modelId="{1A79F8A6-56D8-4175-8613-AAFFA98CC8B5}" type="pres">
      <dgm:prSet presAssocID="{F5811424-7F6F-46B4-B89E-8247321798F5}" presName="thickLine" presStyleLbl="alignNode1" presStyleIdx="0" presStyleCnt="2"/>
      <dgm:spPr/>
    </dgm:pt>
    <dgm:pt modelId="{0D4FD43F-E100-4525-8076-98D463615C08}" type="pres">
      <dgm:prSet presAssocID="{F5811424-7F6F-46B4-B89E-8247321798F5}" presName="horz1" presStyleCnt="0"/>
      <dgm:spPr/>
    </dgm:pt>
    <dgm:pt modelId="{5BA6AFEA-A628-4E6C-8D8B-81AFC838759B}" type="pres">
      <dgm:prSet presAssocID="{F5811424-7F6F-46B4-B89E-8247321798F5}" presName="tx1" presStyleLbl="revTx" presStyleIdx="0" presStyleCnt="2"/>
      <dgm:spPr/>
    </dgm:pt>
    <dgm:pt modelId="{4F351109-0EFA-4773-A280-1946D928C240}" type="pres">
      <dgm:prSet presAssocID="{F5811424-7F6F-46B4-B89E-8247321798F5}" presName="vert1" presStyleCnt="0"/>
      <dgm:spPr/>
    </dgm:pt>
    <dgm:pt modelId="{BD4EB571-763F-4735-A598-C700F8F82BCF}" type="pres">
      <dgm:prSet presAssocID="{2E94C962-5C48-4651-A36E-071E9089EE70}" presName="thickLine" presStyleLbl="alignNode1" presStyleIdx="1" presStyleCnt="2"/>
      <dgm:spPr/>
    </dgm:pt>
    <dgm:pt modelId="{5A7DB926-B47F-4076-8B86-F27A5B21E7DD}" type="pres">
      <dgm:prSet presAssocID="{2E94C962-5C48-4651-A36E-071E9089EE70}" presName="horz1" presStyleCnt="0"/>
      <dgm:spPr/>
    </dgm:pt>
    <dgm:pt modelId="{F3C35753-6A1B-4258-927E-DD3CC9C60EF8}" type="pres">
      <dgm:prSet presAssocID="{2E94C962-5C48-4651-A36E-071E9089EE70}" presName="tx1" presStyleLbl="revTx" presStyleIdx="1" presStyleCnt="2"/>
      <dgm:spPr/>
    </dgm:pt>
    <dgm:pt modelId="{287743FB-65A9-4F65-940A-A3FAD72DF9B0}" type="pres">
      <dgm:prSet presAssocID="{2E94C962-5C48-4651-A36E-071E9089EE70}" presName="vert1" presStyleCnt="0"/>
      <dgm:spPr/>
    </dgm:pt>
  </dgm:ptLst>
  <dgm:cxnLst>
    <dgm:cxn modelId="{04279A40-A5CF-4FC1-834C-3D228DD7D974}" type="presOf" srcId="{8AF17969-60EF-4A99-BDEE-9DEE202F4467}" destId="{CD88D9CA-9250-4B2F-A0E3-27107D51F392}" srcOrd="0" destOrd="0" presId="urn:microsoft.com/office/officeart/2008/layout/LinedList"/>
    <dgm:cxn modelId="{1D204B45-49A4-413E-B496-219B4FA84196}" type="presOf" srcId="{F5811424-7F6F-46B4-B89E-8247321798F5}" destId="{5BA6AFEA-A628-4E6C-8D8B-81AFC838759B}" srcOrd="0" destOrd="0" presId="urn:microsoft.com/office/officeart/2008/layout/LinedList"/>
    <dgm:cxn modelId="{80831C69-4BC6-4CF4-BFC1-4BCE8851449F}" type="presOf" srcId="{2E94C962-5C48-4651-A36E-071E9089EE70}" destId="{F3C35753-6A1B-4258-927E-DD3CC9C60EF8}" srcOrd="0" destOrd="0" presId="urn:microsoft.com/office/officeart/2008/layout/LinedList"/>
    <dgm:cxn modelId="{9E0F0386-221D-4EBF-9B4E-EA09A3ECC60C}" srcId="{8AF17969-60EF-4A99-BDEE-9DEE202F4467}" destId="{2E94C962-5C48-4651-A36E-071E9089EE70}" srcOrd="1" destOrd="0" parTransId="{1FE1B6CC-C1AD-42A5-A671-461595B718BA}" sibTransId="{41379A7E-65FA-446B-A412-C4FEE7B1C6FE}"/>
    <dgm:cxn modelId="{C6D57DF4-7BCD-4C3A-8E92-98856A1C4986}" srcId="{8AF17969-60EF-4A99-BDEE-9DEE202F4467}" destId="{F5811424-7F6F-46B4-B89E-8247321798F5}" srcOrd="0" destOrd="0" parTransId="{8174F781-2374-484E-96C9-CF0101646D79}" sibTransId="{3ADB9357-5D6C-49EB-92A5-D2CA46671200}"/>
    <dgm:cxn modelId="{9083A838-1CD7-4E2A-8595-3B7F1AAC2A3F}" type="presParOf" srcId="{CD88D9CA-9250-4B2F-A0E3-27107D51F392}" destId="{1A79F8A6-56D8-4175-8613-AAFFA98CC8B5}" srcOrd="0" destOrd="0" presId="urn:microsoft.com/office/officeart/2008/layout/LinedList"/>
    <dgm:cxn modelId="{F0ABBE12-6F7E-4CCA-A690-801F87F47D7F}" type="presParOf" srcId="{CD88D9CA-9250-4B2F-A0E3-27107D51F392}" destId="{0D4FD43F-E100-4525-8076-98D463615C08}" srcOrd="1" destOrd="0" presId="urn:microsoft.com/office/officeart/2008/layout/LinedList"/>
    <dgm:cxn modelId="{40288721-1245-4DDB-8A2B-345647FF3B61}" type="presParOf" srcId="{0D4FD43F-E100-4525-8076-98D463615C08}" destId="{5BA6AFEA-A628-4E6C-8D8B-81AFC838759B}" srcOrd="0" destOrd="0" presId="urn:microsoft.com/office/officeart/2008/layout/LinedList"/>
    <dgm:cxn modelId="{8AC3A0B4-609E-4802-86ED-5A9AB349F653}" type="presParOf" srcId="{0D4FD43F-E100-4525-8076-98D463615C08}" destId="{4F351109-0EFA-4773-A280-1946D928C240}" srcOrd="1" destOrd="0" presId="urn:microsoft.com/office/officeart/2008/layout/LinedList"/>
    <dgm:cxn modelId="{F965D481-6C15-4FEE-8D04-3685CC2F1B4D}" type="presParOf" srcId="{CD88D9CA-9250-4B2F-A0E3-27107D51F392}" destId="{BD4EB571-763F-4735-A598-C700F8F82BCF}" srcOrd="2" destOrd="0" presId="urn:microsoft.com/office/officeart/2008/layout/LinedList"/>
    <dgm:cxn modelId="{0BE4C085-E28F-47D8-876F-C49C100B0555}" type="presParOf" srcId="{CD88D9CA-9250-4B2F-A0E3-27107D51F392}" destId="{5A7DB926-B47F-4076-8B86-F27A5B21E7DD}" srcOrd="3" destOrd="0" presId="urn:microsoft.com/office/officeart/2008/layout/LinedList"/>
    <dgm:cxn modelId="{D600AD08-218B-42AD-AE36-7F9539EB5239}" type="presParOf" srcId="{5A7DB926-B47F-4076-8B86-F27A5B21E7DD}" destId="{F3C35753-6A1B-4258-927E-DD3CC9C60EF8}" srcOrd="0" destOrd="0" presId="urn:microsoft.com/office/officeart/2008/layout/LinedList"/>
    <dgm:cxn modelId="{74512CC3-2D13-47CE-AD8A-0EC14810BBE8}" type="presParOf" srcId="{5A7DB926-B47F-4076-8B86-F27A5B21E7DD}" destId="{287743FB-65A9-4F65-940A-A3FAD72DF9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847F9-E85C-452D-9383-8C90E5A3E196}">
      <dsp:nvSpPr>
        <dsp:cNvPr id="0" name=""/>
        <dsp:cNvSpPr/>
      </dsp:nvSpPr>
      <dsp:spPr>
        <a:xfrm>
          <a:off x="0" y="0"/>
          <a:ext cx="32297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EEEBB9-428C-42DA-BF84-8E0C27CF2572}">
      <dsp:nvSpPr>
        <dsp:cNvPr id="0" name=""/>
        <dsp:cNvSpPr/>
      </dsp:nvSpPr>
      <dsp:spPr>
        <a:xfrm>
          <a:off x="0" y="0"/>
          <a:ext cx="3229748" cy="170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Перед тем как приступить к непосредственному сравнению районов Санкт-Петербурга в поиске наиболее комфортного для жизни, </a:t>
          </a:r>
          <a:r>
            <a:rPr lang="ru-RU" sz="1200" b="0" i="0" kern="1200" baseline="0" dirty="0">
              <a:solidFill>
                <a:schemeClr val="accent1"/>
              </a:solidFill>
            </a:rPr>
            <a:t>сначала оценим некоторые входные параметры</a:t>
          </a:r>
          <a:r>
            <a:rPr lang="ru-RU" sz="1200" b="0" i="0" kern="1200" baseline="0" dirty="0"/>
            <a:t> - площадь каждого района и количество жителей населяющих данный район, чтобы иметь их в виду при дальнейшем исследовании районов.</a:t>
          </a:r>
          <a:endParaRPr lang="ru-RU" sz="1200" b="0" kern="1200" dirty="0"/>
        </a:p>
      </dsp:txBody>
      <dsp:txXfrm>
        <a:off x="0" y="0"/>
        <a:ext cx="3229748" cy="1705427"/>
      </dsp:txXfrm>
    </dsp:sp>
    <dsp:sp modelId="{A10B4EDB-DD9C-4486-A7C1-05A4F3717CE6}">
      <dsp:nvSpPr>
        <dsp:cNvPr id="0" name=""/>
        <dsp:cNvSpPr/>
      </dsp:nvSpPr>
      <dsp:spPr>
        <a:xfrm>
          <a:off x="0" y="1705427"/>
          <a:ext cx="32297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A67A67-8A38-4BBB-BA98-0C280FB7C1C5}">
      <dsp:nvSpPr>
        <dsp:cNvPr id="0" name=""/>
        <dsp:cNvSpPr/>
      </dsp:nvSpPr>
      <dsp:spPr>
        <a:xfrm>
          <a:off x="0" y="1705427"/>
          <a:ext cx="3229748" cy="170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Санкт- Петербург делится на </a:t>
          </a:r>
          <a:r>
            <a:rPr lang="ru-RU" sz="1200" b="0" i="0" kern="1200" baseline="0" dirty="0">
              <a:solidFill>
                <a:schemeClr val="accent1"/>
              </a:solidFill>
            </a:rPr>
            <a:t>18</a:t>
          </a:r>
          <a:r>
            <a:rPr lang="ru-RU" sz="1200" b="0" i="0" kern="1200" baseline="0" dirty="0"/>
            <a:t> внутригородских районов. Районы делятся на </a:t>
          </a:r>
          <a:r>
            <a:rPr lang="ru-RU" sz="1200" b="0" i="0" kern="1200" baseline="0" dirty="0">
              <a:solidFill>
                <a:schemeClr val="accent1"/>
              </a:solidFill>
            </a:rPr>
            <a:t>111</a:t>
          </a:r>
          <a:r>
            <a:rPr lang="ru-RU" sz="1200" b="0" i="0" kern="1200" baseline="0" dirty="0"/>
            <a:t> внутригородских муниципальных образований: </a:t>
          </a:r>
          <a:r>
            <a:rPr lang="ru-RU" sz="1200" b="0" i="0" kern="1200" baseline="0" dirty="0">
              <a:solidFill>
                <a:schemeClr val="accent1"/>
              </a:solidFill>
            </a:rPr>
            <a:t>81</a:t>
          </a:r>
          <a:r>
            <a:rPr lang="ru-RU" sz="1200" b="0" i="0" kern="1200" baseline="0" dirty="0"/>
            <a:t> муниципальный округ, 9 городов, </a:t>
          </a:r>
          <a:r>
            <a:rPr lang="ru-RU" sz="1200" b="0" i="0" kern="1200" baseline="0" dirty="0">
              <a:solidFill>
                <a:schemeClr val="accent1"/>
              </a:solidFill>
            </a:rPr>
            <a:t>21</a:t>
          </a:r>
          <a:r>
            <a:rPr lang="ru-RU" sz="1200" b="0" i="0" kern="1200" baseline="0" dirty="0"/>
            <a:t> поселок.</a:t>
          </a:r>
          <a:endParaRPr lang="ru-RU" sz="1200" b="0" kern="1200" dirty="0"/>
        </a:p>
      </dsp:txBody>
      <dsp:txXfrm>
        <a:off x="0" y="1705427"/>
        <a:ext cx="3229748" cy="17054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2AD0B-6BF5-4571-93AC-15F5DE41861F}">
      <dsp:nvSpPr>
        <dsp:cNvPr id="0" name=""/>
        <dsp:cNvSpPr/>
      </dsp:nvSpPr>
      <dsp:spPr>
        <a:xfrm>
          <a:off x="0" y="0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006BA-9F9E-4FF1-91DA-F6D32D9F90A4}">
      <dsp:nvSpPr>
        <dsp:cNvPr id="0" name=""/>
        <dsp:cNvSpPr/>
      </dsp:nvSpPr>
      <dsp:spPr>
        <a:xfrm>
          <a:off x="0" y="0"/>
          <a:ext cx="3229748" cy="693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</a:t>
          </a:r>
          <a:r>
            <a:rPr lang="ru-RU" sz="1200" kern="1200" baseline="0" dirty="0"/>
            <a:t>На гистограмме отображено распределение медучреждений по районам Санкт-Петербурга, в том числе</a:t>
          </a:r>
          <a:r>
            <a:rPr lang="en-US" sz="1200" kern="1200" baseline="0" dirty="0"/>
            <a:t>:</a:t>
          </a:r>
          <a:endParaRPr lang="ru-RU" sz="1200" kern="1200" dirty="0"/>
        </a:p>
      </dsp:txBody>
      <dsp:txXfrm>
        <a:off x="0" y="0"/>
        <a:ext cx="3229748" cy="6932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58283-1378-406A-9C4F-03168967E3AB}">
      <dsp:nvSpPr>
        <dsp:cNvPr id="0" name=""/>
        <dsp:cNvSpPr/>
      </dsp:nvSpPr>
      <dsp:spPr>
        <a:xfrm>
          <a:off x="0" y="0"/>
          <a:ext cx="32829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86880-CE24-48FE-B575-64BBCA306F29}">
      <dsp:nvSpPr>
        <dsp:cNvPr id="0" name=""/>
        <dsp:cNvSpPr/>
      </dsp:nvSpPr>
      <dsp:spPr>
        <a:xfrm>
          <a:off x="0" y="0"/>
          <a:ext cx="3282918" cy="1015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	</a:t>
          </a:r>
          <a:r>
            <a:rPr lang="ru-RU" sz="1200" kern="1200" dirty="0"/>
            <a:t>Можно заметить, что наибольшая концентрация лечебных заведений наблюдается ближе к центру города, а наименьшая – на окраинах в отдаленных районах.</a:t>
          </a:r>
        </a:p>
      </dsp:txBody>
      <dsp:txXfrm>
        <a:off x="0" y="0"/>
        <a:ext cx="3282918" cy="101566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759FA-C642-472D-A32F-37E373AA854B}">
      <dsp:nvSpPr>
        <dsp:cNvPr id="0" name=""/>
        <dsp:cNvSpPr/>
      </dsp:nvSpPr>
      <dsp:spPr>
        <a:xfrm>
          <a:off x="0" y="0"/>
          <a:ext cx="32120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C265B-912A-4491-B672-BF8D9C33234D}">
      <dsp:nvSpPr>
        <dsp:cNvPr id="0" name=""/>
        <dsp:cNvSpPr/>
      </dsp:nvSpPr>
      <dsp:spPr>
        <a:xfrm>
          <a:off x="0" y="0"/>
          <a:ext cx="321208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</a:t>
          </a:r>
          <a:r>
            <a:rPr lang="ru-RU" sz="1300" kern="1200" baseline="0" dirty="0"/>
            <a:t>Спортивные объекты — необходимая инфраструктура для поддержания здоровья населения. К тому же, быстрый темп жизни Петербурга заставляет поддерживать определенную форму. Поэтому, наличие спортивной инфраструктуры, такой как стадионы, тренажёрные залы, беговые и велосипедные дорожки, а также бассейны, делает район более привлекательным для активных людей, семей с детьми и молодёжи. </a:t>
          </a:r>
          <a:r>
            <a:rPr lang="ru-RU" sz="1300" kern="1200" baseline="0" dirty="0">
              <a:solidFill>
                <a:schemeClr val="accent1"/>
              </a:solidFill>
            </a:rPr>
            <a:t>Оценим ситуацию со спортивной инфраструктурой в Петербурге подробнее.</a:t>
          </a:r>
          <a:endParaRPr lang="ru-RU" sz="1300" kern="1200" dirty="0">
            <a:solidFill>
              <a:schemeClr val="accent1"/>
            </a:solidFill>
          </a:endParaRPr>
        </a:p>
      </dsp:txBody>
      <dsp:txXfrm>
        <a:off x="0" y="0"/>
        <a:ext cx="3212084" cy="31608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2CB43-F763-4B5B-B92F-827D9194E22E}">
      <dsp:nvSpPr>
        <dsp:cNvPr id="0" name=""/>
        <dsp:cNvSpPr/>
      </dsp:nvSpPr>
      <dsp:spPr>
        <a:xfrm>
          <a:off x="0" y="2896"/>
          <a:ext cx="31539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F12F0-E4D8-480A-B5DD-372C24631AA1}">
      <dsp:nvSpPr>
        <dsp:cNvPr id="0" name=""/>
        <dsp:cNvSpPr/>
      </dsp:nvSpPr>
      <dsp:spPr>
        <a:xfrm>
          <a:off x="0" y="2896"/>
          <a:ext cx="3153919" cy="1822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baseline="0" dirty="0"/>
            <a:t>	</a:t>
          </a:r>
          <a:r>
            <a:rPr lang="ru-RU" sz="1100" kern="1200" baseline="0" dirty="0"/>
            <a:t>В Санкт-Петербурге создана благоприятная среда для развития спорта, в том числе на профессиональном уровне. В городе действует множество специализированных школ и академий, где спортсмены могут совершенствовать свои навыки под руководством квалифицированных тренеров. Эти учреждения предоставляют возможности для тренировок как начинающим спортсменам, так и тем, кто стремится выйти на профессиональный уровень.</a:t>
          </a:r>
        </a:p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baseline="0" dirty="0"/>
        </a:p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baseline="0" dirty="0"/>
        </a:p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 dirty="0"/>
        </a:p>
      </dsp:txBody>
      <dsp:txXfrm>
        <a:off x="0" y="2896"/>
        <a:ext cx="3153919" cy="1822009"/>
      </dsp:txXfrm>
    </dsp:sp>
    <dsp:sp modelId="{2E9E729C-18DC-4ED4-9D42-48E64468EB40}">
      <dsp:nvSpPr>
        <dsp:cNvPr id="0" name=""/>
        <dsp:cNvSpPr/>
      </dsp:nvSpPr>
      <dsp:spPr>
        <a:xfrm>
          <a:off x="0" y="1824906"/>
          <a:ext cx="31539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39EA6-1F19-4DE8-B849-4A157B80C028}">
      <dsp:nvSpPr>
        <dsp:cNvPr id="0" name=""/>
        <dsp:cNvSpPr/>
      </dsp:nvSpPr>
      <dsp:spPr>
        <a:xfrm>
          <a:off x="0" y="1824906"/>
          <a:ext cx="3153919" cy="158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baseline="0" dirty="0"/>
            <a:t>	На гистограмме справа видно, что Петроградский район гораздо более комфортен для проживания спортсменов – очевидно, что путь до спортивной школы, где они проводят большую часть своего дня, займет меньше времени. </a:t>
          </a:r>
          <a:endParaRPr lang="ru-RU" sz="1100" kern="1200" dirty="0"/>
        </a:p>
      </dsp:txBody>
      <dsp:txXfrm>
        <a:off x="0" y="1824906"/>
        <a:ext cx="3153919" cy="15830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F5DF0-52C0-4FCA-9B52-85BF4C41E620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FF177-D29E-47E6-BA01-C2A3DA723CEF}">
      <dsp:nvSpPr>
        <dsp:cNvPr id="0" name=""/>
        <dsp:cNvSpPr/>
      </dsp:nvSpPr>
      <dsp:spPr>
        <a:xfrm>
          <a:off x="0" y="0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	</a:t>
          </a:r>
          <a:r>
            <a:rPr lang="ru-RU" sz="1300" b="0" i="0" kern="1200" baseline="0" dirty="0"/>
            <a:t>Дети в Санкт-Петербурге точно не обделены количеством образовательных организаций</a:t>
          </a:r>
          <a:r>
            <a:rPr lang="ru-RU" sz="1300" kern="1200" baseline="0" dirty="0"/>
            <a:t>. Детские сады, школы, государственные и частные учреждения дополнительного образования – всего этого в СПб в избытке. </a:t>
          </a:r>
          <a:endParaRPr lang="ru-RU" sz="1300" kern="1200" dirty="0"/>
        </a:p>
      </dsp:txBody>
      <dsp:txXfrm>
        <a:off x="0" y="0"/>
        <a:ext cx="3221004" cy="1580411"/>
      </dsp:txXfrm>
    </dsp:sp>
    <dsp:sp modelId="{13C7A322-F585-482A-876C-E2B8B634AD7C}">
      <dsp:nvSpPr>
        <dsp:cNvPr id="0" name=""/>
        <dsp:cNvSpPr/>
      </dsp:nvSpPr>
      <dsp:spPr>
        <a:xfrm>
          <a:off x="0" y="1580411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976B1-B55D-4669-B227-F2079BF7837F}">
      <dsp:nvSpPr>
        <dsp:cNvPr id="0" name=""/>
        <dsp:cNvSpPr/>
      </dsp:nvSpPr>
      <dsp:spPr>
        <a:xfrm>
          <a:off x="0" y="1580411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	</a:t>
          </a:r>
          <a:r>
            <a:rPr lang="ru-RU" sz="1300" kern="1200" baseline="0" dirty="0"/>
            <a:t>Город предоставляет детям уникальные возможности для всестороннего образования и развития, что делает его комфортным местом для жизни семей с детьми. Тем не менее, в нашем исследовании, необходимо оценить </a:t>
          </a:r>
          <a:r>
            <a:rPr lang="ru-RU" sz="1300" b="1" kern="1200" baseline="0" dirty="0"/>
            <a:t>локальные</a:t>
          </a:r>
          <a:r>
            <a:rPr lang="ru-RU" sz="1300" kern="1200" baseline="0" dirty="0"/>
            <a:t> показатели распределения детских учреждений в каждом районе.</a:t>
          </a:r>
          <a:endParaRPr lang="ru-RU" sz="1300" kern="1200" dirty="0"/>
        </a:p>
      </dsp:txBody>
      <dsp:txXfrm>
        <a:off x="0" y="1580411"/>
        <a:ext cx="3221004" cy="158041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3F9BF-CE04-44F0-8E7B-D0C82D9D1066}">
      <dsp:nvSpPr>
        <dsp:cNvPr id="0" name=""/>
        <dsp:cNvSpPr/>
      </dsp:nvSpPr>
      <dsp:spPr>
        <a:xfrm>
          <a:off x="0" y="0"/>
          <a:ext cx="31050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DE207-C90F-485A-8BBA-E41BF11E39CE}">
      <dsp:nvSpPr>
        <dsp:cNvPr id="0" name=""/>
        <dsp:cNvSpPr/>
      </dsp:nvSpPr>
      <dsp:spPr>
        <a:xfrm>
          <a:off x="0" y="0"/>
          <a:ext cx="3105031" cy="312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baseline="0" dirty="0"/>
            <a:t>	</a:t>
          </a:r>
          <a:r>
            <a:rPr lang="ru-RU" sz="1400" kern="1200" baseline="0" dirty="0"/>
            <a:t>Посмотрим на диаграмму слева. На гистограмме отображено распределение школ по районам СПб. Из нее следует, что самый привлекательный район для школьников и учителей – Невский, а Курортный район неприятно удивляет скудостью школьных учреждений. Расположение районов по городу очень неравномерное - трудно связать тренд количества школ и районы, в которых они расположены.</a:t>
          </a:r>
          <a:endParaRPr lang="ru-RU" sz="1400" kern="1200" dirty="0"/>
        </a:p>
      </dsp:txBody>
      <dsp:txXfrm>
        <a:off x="0" y="0"/>
        <a:ext cx="3105031" cy="31215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3F9BF-CE04-44F0-8E7B-D0C82D9D1066}">
      <dsp:nvSpPr>
        <dsp:cNvPr id="0" name=""/>
        <dsp:cNvSpPr/>
      </dsp:nvSpPr>
      <dsp:spPr>
        <a:xfrm>
          <a:off x="0" y="0"/>
          <a:ext cx="31050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DE207-C90F-485A-8BBA-E41BF11E39CE}">
      <dsp:nvSpPr>
        <dsp:cNvPr id="0" name=""/>
        <dsp:cNvSpPr/>
      </dsp:nvSpPr>
      <dsp:spPr>
        <a:xfrm>
          <a:off x="0" y="0"/>
          <a:ext cx="3105031" cy="312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baseline="0" dirty="0"/>
            <a:t>	</a:t>
          </a:r>
          <a:r>
            <a:rPr lang="ru-RU" sz="1400" kern="1200" baseline="0" dirty="0"/>
            <a:t>Посмотрим на диаграмму слева. На гистограмме отображено распределение детских садов по районам СПб. Диаграмма удивительно похожа на предыдущую диаграмму распределения школ по районам города. В рейтинге лучшего района для проживания ребенка здесь продолжает лидировать невский район. Курортный район, к сожалению, продолжает показывать худшие результаты. Очевидно, что расти ребенку в Курортном районе будет очень некомфортно.</a:t>
          </a:r>
          <a:endParaRPr lang="ru-RU" sz="1400" kern="1200" dirty="0"/>
        </a:p>
      </dsp:txBody>
      <dsp:txXfrm>
        <a:off x="0" y="0"/>
        <a:ext cx="3105031" cy="312154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52EF1-E69C-4630-A2DE-A19E078B205A}">
      <dsp:nvSpPr>
        <dsp:cNvPr id="0" name=""/>
        <dsp:cNvSpPr/>
      </dsp:nvSpPr>
      <dsp:spPr>
        <a:xfrm>
          <a:off x="0" y="1672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278FA-82F7-4947-9F25-0A261AC72EF4}">
      <dsp:nvSpPr>
        <dsp:cNvPr id="0" name=""/>
        <dsp:cNvSpPr/>
      </dsp:nvSpPr>
      <dsp:spPr>
        <a:xfrm>
          <a:off x="0" y="1672"/>
          <a:ext cx="3229748" cy="925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baseline="0" dirty="0"/>
            <a:t>	Само собой, нельзя не оценить количество детских спортивных секций в СПб – для семей с детьми школьного и дошкольного возраста это будет интересной информацией. </a:t>
          </a:r>
          <a:endParaRPr lang="ru-RU" sz="1200" kern="1200" dirty="0"/>
        </a:p>
      </dsp:txBody>
      <dsp:txXfrm>
        <a:off x="0" y="1672"/>
        <a:ext cx="3229748" cy="925994"/>
      </dsp:txXfrm>
    </dsp:sp>
    <dsp:sp modelId="{8C7F36E6-A45E-4F50-87E7-66955CF5E03F}">
      <dsp:nvSpPr>
        <dsp:cNvPr id="0" name=""/>
        <dsp:cNvSpPr/>
      </dsp:nvSpPr>
      <dsp:spPr>
        <a:xfrm>
          <a:off x="0" y="927667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A6A2A-E335-42BD-9C97-FB01DBD6A739}">
      <dsp:nvSpPr>
        <dsp:cNvPr id="0" name=""/>
        <dsp:cNvSpPr/>
      </dsp:nvSpPr>
      <dsp:spPr>
        <a:xfrm>
          <a:off x="0" y="927667"/>
          <a:ext cx="3226593" cy="2481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baseline="0" dirty="0"/>
            <a:t>	По диаграмме слева, кажется, что спортивных секций для физического развития детей в СПб не так уж и много. Однако, это только лишь данные из открытой государственной базы данных СПб, и, по факту, этих секций намного больше. Тем не менее, по этим данным можно однозначно сказать, что детям Кронштадтского и Кировского района очень повезло - в их районах есть широкий выбор спортивных секций, чего нельзя сказать о Красносельском и Приморском районе – они аутсайдеры этого рейтинга.</a:t>
          </a:r>
          <a:endParaRPr lang="ru-RU" sz="1200" kern="1200" dirty="0"/>
        </a:p>
      </dsp:txBody>
      <dsp:txXfrm>
        <a:off x="0" y="927667"/>
        <a:ext cx="3226593" cy="24815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74A3-82B1-495B-87B1-E753F5FBB1BA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22AB7-4EBF-45F2-9BAE-E90240E7169F}">
      <dsp:nvSpPr>
        <dsp:cNvPr id="0" name=""/>
        <dsp:cNvSpPr/>
      </dsp:nvSpPr>
      <dsp:spPr>
        <a:xfrm>
          <a:off x="0" y="0"/>
          <a:ext cx="322100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baseline="0" dirty="0"/>
            <a:t>	Санкт-Петербург является культурной столицей России. Этот город славится своей богатой историей, архитектурным наследием и огромным количеством культурных объектов. Город также является центром литературного наследия. Здесь жили и творили такие выдающиеся писатели, как Александр Пушкин, Фёдор Достоевский и Николай Гоголь. Кроме того, Санкт-Петербург известен своими многочисленными фестивалями, концертами и культурными событиями. Поэтому, в нашем исследовании просто </a:t>
          </a:r>
          <a:r>
            <a:rPr lang="ru-RU" sz="1300" b="0" i="0" kern="1200" baseline="0" dirty="0">
              <a:solidFill>
                <a:srgbClr val="FF0000"/>
              </a:solidFill>
            </a:rPr>
            <a:t>необходимо оценить возможности культурного досуга в каждом районе СПб.</a:t>
          </a:r>
          <a:endParaRPr lang="ru-RU" sz="1300" kern="1200" dirty="0">
            <a:solidFill>
              <a:srgbClr val="FF0000"/>
            </a:solidFill>
          </a:endParaRPr>
        </a:p>
      </dsp:txBody>
      <dsp:txXfrm>
        <a:off x="0" y="0"/>
        <a:ext cx="3221004" cy="31608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7A98B-7635-428D-889C-57C346AF3515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6398B-0C21-41FC-9BFC-01FDFE77F704}">
      <dsp:nvSpPr>
        <dsp:cNvPr id="0" name=""/>
        <dsp:cNvSpPr/>
      </dsp:nvSpPr>
      <dsp:spPr>
        <a:xfrm>
          <a:off x="0" y="0"/>
          <a:ext cx="3252227" cy="1652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i="0" kern="1200" baseline="0" dirty="0"/>
            <a:t>	Санкт-Петербург город с богатой историей, само-собой, в городе бесчисленное множество объектов культурного наследия. </a:t>
          </a:r>
          <a:r>
            <a:rPr lang="ru-RU" sz="1200" kern="1200" baseline="0" dirty="0"/>
            <a:t>А что это значит</a:t>
          </a:r>
          <a:r>
            <a:rPr lang="en-US" sz="1200" kern="1200" baseline="0" dirty="0"/>
            <a:t>? </a:t>
          </a:r>
          <a:r>
            <a:rPr lang="ru-RU" sz="1200" kern="1200" baseline="0" dirty="0"/>
            <a:t>Объекты культурного наследия отличаются особой эстетической красотой, поэтому жить в районе насыщенной такими объектами несравненно приятнее и интереснее, чем в безликих однотипных новостройках. </a:t>
          </a:r>
          <a:endParaRPr lang="ru-RU" sz="1200" kern="1200" dirty="0"/>
        </a:p>
      </dsp:txBody>
      <dsp:txXfrm>
        <a:off x="0" y="0"/>
        <a:ext cx="3252227" cy="1652551"/>
      </dsp:txXfrm>
    </dsp:sp>
    <dsp:sp modelId="{5BBD6C90-4596-41D2-ADEF-8D5E3100AC53}">
      <dsp:nvSpPr>
        <dsp:cNvPr id="0" name=""/>
        <dsp:cNvSpPr/>
      </dsp:nvSpPr>
      <dsp:spPr>
        <a:xfrm>
          <a:off x="0" y="1652551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56BBB-2178-40ED-8C7E-AE1D6B11F690}">
      <dsp:nvSpPr>
        <dsp:cNvPr id="0" name=""/>
        <dsp:cNvSpPr/>
      </dsp:nvSpPr>
      <dsp:spPr>
        <a:xfrm>
          <a:off x="0" y="1652551"/>
          <a:ext cx="3252227" cy="1652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baseline="0" dirty="0"/>
            <a:t>	Посмотрим на распределение объектов культурного наследия по районам города. Их наибольшая концентрация наблюдается в центральной части города – Центральном и Адмиралтейском районах, что ожидаемо и связано с исторической тенденцией разрастания города.</a:t>
          </a:r>
          <a:endParaRPr lang="ru-RU" sz="1200" kern="1200" dirty="0"/>
        </a:p>
      </dsp:txBody>
      <dsp:txXfrm>
        <a:off x="0" y="1652551"/>
        <a:ext cx="3252227" cy="16525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FAFF6-85A8-42AD-AA9C-FDFEA63AB23A}">
      <dsp:nvSpPr>
        <dsp:cNvPr id="0" name=""/>
        <dsp:cNvSpPr/>
      </dsp:nvSpPr>
      <dsp:spPr>
        <a:xfrm>
          <a:off x="0" y="0"/>
          <a:ext cx="31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CC234-321B-41F8-8259-0A3BCAF9AD0F}">
      <dsp:nvSpPr>
        <dsp:cNvPr id="0" name=""/>
        <dsp:cNvSpPr/>
      </dsp:nvSpPr>
      <dsp:spPr>
        <a:xfrm>
          <a:off x="0" y="0"/>
          <a:ext cx="3171372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На диаграмме отображена площадь муниципальных районов Санкт-Петербурга. Из диаграммы видно, что самые большие районы – Пушкинский и Курортный, а самые маленькие – Адмиралтейский и Центральный.</a:t>
          </a:r>
          <a:endParaRPr lang="ru-RU" sz="1400" kern="1200" dirty="0"/>
        </a:p>
      </dsp:txBody>
      <dsp:txXfrm>
        <a:off x="0" y="0"/>
        <a:ext cx="3171372" cy="1712685"/>
      </dsp:txXfrm>
    </dsp:sp>
    <dsp:sp modelId="{71228AD1-E8E6-4E21-A053-735302A7BC9C}">
      <dsp:nvSpPr>
        <dsp:cNvPr id="0" name=""/>
        <dsp:cNvSpPr/>
      </dsp:nvSpPr>
      <dsp:spPr>
        <a:xfrm>
          <a:off x="0" y="1712685"/>
          <a:ext cx="31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9981B-21C1-4C3D-B496-45D902AF9728}">
      <dsp:nvSpPr>
        <dsp:cNvPr id="0" name=""/>
        <dsp:cNvSpPr/>
      </dsp:nvSpPr>
      <dsp:spPr>
        <a:xfrm>
          <a:off x="0" y="1712685"/>
          <a:ext cx="3171372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Видно, что чем дальше от центра находится район – тем большую территориальную площадь он занимает.</a:t>
          </a:r>
          <a:endParaRPr lang="ru-RU" sz="1400" kern="1200" dirty="0"/>
        </a:p>
      </dsp:txBody>
      <dsp:txXfrm>
        <a:off x="0" y="1712685"/>
        <a:ext cx="3171372" cy="17126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718E2-9E2F-411F-BB36-9D473E3CED41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B3A53-96F2-4B0D-AFD2-A222CE29543C}">
      <dsp:nvSpPr>
        <dsp:cNvPr id="0" name=""/>
        <dsp:cNvSpPr/>
      </dsp:nvSpPr>
      <dsp:spPr>
        <a:xfrm>
          <a:off x="0" y="0"/>
          <a:ext cx="322100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baseline="0" dirty="0"/>
            <a:t>	Культурный досуг в Петербурге очень разнообразен – здесь бесчисленное количество музеев, театров, кинотеатров, библиотек, концертных залов. Именно разнообразие культурного досуга и привлекает многочисленных гостей города. Попробуем оценить этот параметр в контексте комфортности расположения объектов досуга по районам Петербурга.</a:t>
          </a:r>
          <a:endParaRPr lang="ru-RU" sz="1600" kern="1200" dirty="0"/>
        </a:p>
      </dsp:txBody>
      <dsp:txXfrm>
        <a:off x="0" y="0"/>
        <a:ext cx="3221004" cy="316082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B2E98-049F-42FE-9282-5C09A7570A88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07E8B-0341-49CF-B986-EF5BC531AF54}">
      <dsp:nvSpPr>
        <dsp:cNvPr id="0" name=""/>
        <dsp:cNvSpPr/>
      </dsp:nvSpPr>
      <dsp:spPr>
        <a:xfrm>
          <a:off x="0" y="0"/>
          <a:ext cx="3252227" cy="323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baseline="0" dirty="0"/>
            <a:t>	На диаграмме слева представлено распределение объектов культурного досуга по районам СПб. Само собой, это лишь малая выборка – здесь учтены дома культуры, библиотеки, культурно-досуговые центры, парки культуры и отдыха. Можно отметить, что Пушкинский и Красногвардейский районы насыщены этими объектами, тогда как в центральной части города, кажется, их недостаток. Но это только кажется. На самом деле, дома культуры имели популярность в более современном временном промежутке развития города, а в старых исторических районах города немногочисленность домов культуры нивелирован огромным количеством музеев.</a:t>
          </a:r>
          <a:endParaRPr lang="ru-RU" sz="1300" kern="1200" dirty="0"/>
        </a:p>
      </dsp:txBody>
      <dsp:txXfrm>
        <a:off x="0" y="0"/>
        <a:ext cx="3252227" cy="323167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B2E98-049F-42FE-9282-5C09A7570A88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07E8B-0341-49CF-B986-EF5BC531AF54}">
      <dsp:nvSpPr>
        <dsp:cNvPr id="0" name=""/>
        <dsp:cNvSpPr/>
      </dsp:nvSpPr>
      <dsp:spPr>
        <a:xfrm>
          <a:off x="0" y="0"/>
          <a:ext cx="3252227" cy="323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baseline="0" dirty="0"/>
            <a:t>	Продолжая тему культурного досуга, обратим внимание на распределение музеев по городу. Видно, что наибольшее количество музеев расположено в Центральном, историческом районе города. К сожалению, Красносельский и Курортный районы сильно отстают в этом рейтинге – в их районах очень мало музеев. Хотя, по большому счету количество музеев не является критически важным параметром выбора района для проживания. В музеи люди ходят не так часто, как например, в кинотеатры или другие развлекательные учреждения.</a:t>
          </a:r>
          <a:endParaRPr lang="ru-RU" sz="1300" kern="1200" dirty="0"/>
        </a:p>
      </dsp:txBody>
      <dsp:txXfrm>
        <a:off x="0" y="0"/>
        <a:ext cx="3252227" cy="323167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AEF4A-0A74-491A-ADBB-3307C4892900}">
      <dsp:nvSpPr>
        <dsp:cNvPr id="0" name=""/>
        <dsp:cNvSpPr/>
      </dsp:nvSpPr>
      <dsp:spPr>
        <a:xfrm>
          <a:off x="0" y="0"/>
          <a:ext cx="329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EF1D-07FB-42F1-A5BA-51F937B61F35}">
      <dsp:nvSpPr>
        <dsp:cNvPr id="0" name=""/>
        <dsp:cNvSpPr/>
      </dsp:nvSpPr>
      <dsp:spPr>
        <a:xfrm>
          <a:off x="0" y="0"/>
          <a:ext cx="3292371" cy="342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baseline="0" dirty="0"/>
            <a:t>	</a:t>
          </a:r>
          <a:r>
            <a:rPr lang="ru-RU" sz="1300" kern="1200" baseline="0" dirty="0"/>
            <a:t>Кинотеатров в СПб хватает, почти в каждом крупном ТЦ можно приобщиться к творениям мирового и отечественного кинематографа. Наибольшая концентрация кинотеатров – в Центральном и Приморском районах. Жителям Курортного и Гатчинского района остается только завидовать – в их районе неприлично малое количество кинотеатров. Хотя в нашем современном мире кинотеатры уже не так востребованы как раньше – теперь киноиндустрия больше нацелена на зрителя онлайн-кинотеатров, что намного удобнее, ведь в этом случае не надо лишний раз выходить из дома.</a:t>
          </a:r>
          <a:endParaRPr lang="ru-RU" sz="1300" kern="1200" dirty="0"/>
        </a:p>
      </dsp:txBody>
      <dsp:txXfrm>
        <a:off x="0" y="0"/>
        <a:ext cx="3292371" cy="342537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634F1-01E1-4947-987E-6F7E617A839A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78CAB-1B8C-4B11-8DFD-955781C21C12}">
      <dsp:nvSpPr>
        <dsp:cNvPr id="0" name=""/>
        <dsp:cNvSpPr/>
      </dsp:nvSpPr>
      <dsp:spPr>
        <a:xfrm>
          <a:off x="0" y="0"/>
          <a:ext cx="322100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Ситуация с парковками в Петербурге достаточно плохая – в городе остро ощущается нехватка парковочных мест. Война между автолюбителями и пешеходами за каждый квадратный метр города извечна. В городе непрерывно растет количество владельцев автомобилей, поэтому возникает потребность в расширении текущих автодорог и увеличении парковочных мест. Но чтобы выделить для этого площадь, нужно где-то ее урезать. Это дилемма. </a:t>
          </a:r>
          <a:r>
            <a:rPr lang="ru-RU" sz="1400" kern="1200" baseline="0" dirty="0">
              <a:solidFill>
                <a:srgbClr val="FF0000"/>
              </a:solidFill>
            </a:rPr>
            <a:t>Предлагаем посмотреть как обстоит дело с парковками на текущий момент.</a:t>
          </a:r>
          <a:endParaRPr lang="ru-RU" sz="1400" kern="1200" dirty="0">
            <a:solidFill>
              <a:srgbClr val="FF0000"/>
            </a:solidFill>
          </a:endParaRPr>
        </a:p>
      </dsp:txBody>
      <dsp:txXfrm>
        <a:off x="0" y="0"/>
        <a:ext cx="3221004" cy="316082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689FB-CD46-4432-803C-294B766C5142}">
      <dsp:nvSpPr>
        <dsp:cNvPr id="0" name=""/>
        <dsp:cNvSpPr/>
      </dsp:nvSpPr>
      <dsp:spPr>
        <a:xfrm>
          <a:off x="0" y="0"/>
          <a:ext cx="329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4D92E-9479-484C-BEBD-E9BBE61270F7}">
      <dsp:nvSpPr>
        <dsp:cNvPr id="0" name=""/>
        <dsp:cNvSpPr/>
      </dsp:nvSpPr>
      <dsp:spPr>
        <a:xfrm>
          <a:off x="0" y="0"/>
          <a:ext cx="3292371" cy="342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baseline="0" dirty="0"/>
            <a:t>	На гистограмма слева представлена ситуация с парковками в Петербурге. Тут представлены данные об автостоянках, паркингах и гаражах. К сожалению, это далеко не самый полный список парковок. В нашем расположении не оказалось более подробного списка парковок </a:t>
          </a:r>
          <a:r>
            <a:rPr lang="ru-RU" sz="1300" i="1" kern="1200" baseline="0" dirty="0"/>
            <a:t>(в выводе исследования мы еще обсудим вопрос недостатка реальных данных). </a:t>
          </a:r>
          <a:r>
            <a:rPr lang="ru-RU" sz="1300" kern="1200" baseline="0" dirty="0"/>
            <a:t>Попробуем поработать с тем что есть. Центральный район города, судя по гистограмме насыщен парковками больше, чем остальные районы, но, честно говоря, есть серьезные сомнения на этот счет. Опять же – мы работаем с теми данными, которые есть в наличии.</a:t>
          </a:r>
          <a:endParaRPr lang="ru-RU" sz="1300" kern="1200" dirty="0"/>
        </a:p>
      </dsp:txBody>
      <dsp:txXfrm>
        <a:off x="0" y="0"/>
        <a:ext cx="3292371" cy="342537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253E1-7D07-4BE8-932B-ADDF5A361708}">
      <dsp:nvSpPr>
        <dsp:cNvPr id="0" name=""/>
        <dsp:cNvSpPr/>
      </dsp:nvSpPr>
      <dsp:spPr>
        <a:xfrm>
          <a:off x="0" y="393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7915F-D9B4-4568-A54D-5B05EC4FB8FA}">
      <dsp:nvSpPr>
        <dsp:cNvPr id="0" name=""/>
        <dsp:cNvSpPr/>
      </dsp:nvSpPr>
      <dsp:spPr>
        <a:xfrm>
          <a:off x="0" y="393"/>
          <a:ext cx="3221004" cy="2333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just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b="0" i="0" kern="1200" baseline="0" dirty="0">
              <a:solidFill>
                <a:schemeClr val="tx1"/>
              </a:solidFill>
            </a:rPr>
            <a:t>	Состояние инженерных коммуникаций Санкт-Петербурга далеки от идеала. И если на окраинах города советские градостроители умело продумали различные аспекты тепло- водо- и энергоснабжения районов, то в центральной части города с этим беда. Старинные улицы и здания не позволяют в полной мере произвести реновацию инженерных коммуникаций. Тем не менее, аварийные ситуации возникающие вследствие усталости труб водоснабжения, электроподстанций оперативно устраняются коммунальными службами, но, опять же, это не панацея - необходимо уже сейчас задуматься над реновациями коммуникаций во избежания коллапсов. </a:t>
          </a:r>
          <a:endParaRPr lang="ru-RU" sz="1050" kern="1200" dirty="0">
            <a:solidFill>
              <a:schemeClr val="tx1"/>
            </a:solidFill>
          </a:endParaRPr>
        </a:p>
      </dsp:txBody>
      <dsp:txXfrm>
        <a:off x="0" y="393"/>
        <a:ext cx="3221004" cy="2333575"/>
      </dsp:txXfrm>
    </dsp:sp>
    <dsp:sp modelId="{DFA67C4C-54E0-41E1-8A3D-840DB088311F}">
      <dsp:nvSpPr>
        <dsp:cNvPr id="0" name=""/>
        <dsp:cNvSpPr/>
      </dsp:nvSpPr>
      <dsp:spPr>
        <a:xfrm>
          <a:off x="0" y="2333969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57485-8127-427F-8495-509E84099AE0}">
      <dsp:nvSpPr>
        <dsp:cNvPr id="0" name=""/>
        <dsp:cNvSpPr/>
      </dsp:nvSpPr>
      <dsp:spPr>
        <a:xfrm>
          <a:off x="0" y="2333969"/>
          <a:ext cx="3221004" cy="826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1" kern="1200" baseline="0" dirty="0"/>
            <a:t>	По статистике коммунальных служб, каждый третий засор в сетях водоотведения возникает по причине нарушения правил пользования канализацией.</a:t>
          </a:r>
          <a:endParaRPr lang="ru-RU" sz="1200" kern="1200" dirty="0"/>
        </a:p>
      </dsp:txBody>
      <dsp:txXfrm>
        <a:off x="0" y="2333969"/>
        <a:ext cx="3221004" cy="82645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694C7-15FF-4496-85DB-EEB6677EEF57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60C71-9DF8-4AF6-879D-EE7293FC7AF4}">
      <dsp:nvSpPr>
        <dsp:cNvPr id="0" name=""/>
        <dsp:cNvSpPr/>
      </dsp:nvSpPr>
      <dsp:spPr>
        <a:xfrm>
          <a:off x="0" y="0"/>
          <a:ext cx="322100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baseline="0" dirty="0"/>
            <a:t>	Обеспечение безопасности населения — это действительно одна из ключевых и наиболее сложных задач, стоящих перед администрацией Санкт-Петербурга. В современном мегаполисе безопасность охватывает множество аспектов, начиная от правопорядка и заканчивая защитой окружающей среды. В нашем исследовании мы посмотрим, каким районам уделяется особое внимание – нашим </a:t>
          </a:r>
          <a:r>
            <a:rPr lang="ru-RU" sz="1400" b="0" i="0" kern="1200" baseline="0" dirty="0">
              <a:solidFill>
                <a:schemeClr val="accent1"/>
              </a:solidFill>
            </a:rPr>
            <a:t>индикатором уровня безопасности жителей будет количество камер</a:t>
          </a:r>
          <a:r>
            <a:rPr lang="ru-RU" sz="1400" b="0" i="0" kern="1200" baseline="0" dirty="0"/>
            <a:t> для фото и видеофиксации нарушений в каждом районе.</a:t>
          </a:r>
          <a:endParaRPr lang="ru-RU" sz="1400" kern="1200" dirty="0"/>
        </a:p>
      </dsp:txBody>
      <dsp:txXfrm>
        <a:off x="0" y="0"/>
        <a:ext cx="3221004" cy="316082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EBBAC-360A-41EF-904C-5B457E908D21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E2D6B-1E74-4E1D-92C0-52EB31038D72}">
      <dsp:nvSpPr>
        <dsp:cNvPr id="0" name=""/>
        <dsp:cNvSpPr/>
      </dsp:nvSpPr>
      <dsp:spPr>
        <a:xfrm>
          <a:off x="0" y="0"/>
          <a:ext cx="3252227" cy="323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baseline="0" dirty="0"/>
            <a:t>	Слева представлены данные о количестве камер фото и видеофиксации правонарушений в Санкт-Петербурге. Можно отметить внушительное количество этих самых камер. Наибольшая концентрация камер наблюдается в Центральном и Калининском районах, жители этих районов могут спать гораздо спокойнее, чем жители Кронштадтского и Курортного района. Хотя, более точно мы бы могли сказать увидев статистику криминальных сводок по каждому району города. По Ломоносовскому и Тосненскому району, как видно, данные по камерам не представлены.</a:t>
          </a:r>
          <a:endParaRPr lang="ru-RU" sz="1300" kern="1200" dirty="0"/>
        </a:p>
      </dsp:txBody>
      <dsp:txXfrm>
        <a:off x="0" y="0"/>
        <a:ext cx="3252227" cy="3231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8F4AE-8DC5-455A-889F-E1BC350D3458}">
      <dsp:nvSpPr>
        <dsp:cNvPr id="0" name=""/>
        <dsp:cNvSpPr/>
      </dsp:nvSpPr>
      <dsp:spPr>
        <a:xfrm>
          <a:off x="0" y="0"/>
          <a:ext cx="31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559CF-FE39-4B69-BFAB-3B44D177015C}">
      <dsp:nvSpPr>
        <dsp:cNvPr id="0" name=""/>
        <dsp:cNvSpPr/>
      </dsp:nvSpPr>
      <dsp:spPr>
        <a:xfrm>
          <a:off x="0" y="0"/>
          <a:ext cx="3171372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</a:t>
          </a:r>
          <a:r>
            <a:rPr lang="ru-RU" sz="1200" b="0" i="0" kern="1200" baseline="0" dirty="0">
              <a:solidFill>
                <a:schemeClr val="accent1"/>
              </a:solidFill>
            </a:rPr>
            <a:t>Численность населения</a:t>
          </a:r>
          <a:r>
            <a:rPr lang="ru-RU" sz="1200" b="0" i="0" kern="1200" baseline="0" dirty="0"/>
            <a:t> Санкт-Петербурга составляет </a:t>
          </a:r>
          <a:r>
            <a:rPr lang="ru-RU" sz="1200" b="0" i="0" kern="1200" baseline="0" dirty="0">
              <a:solidFill>
                <a:schemeClr val="accent1"/>
              </a:solidFill>
            </a:rPr>
            <a:t>более 5,6 миллионов</a:t>
          </a:r>
          <a:r>
            <a:rPr lang="ru-RU" sz="1200" b="0" i="0" kern="1200" baseline="0" dirty="0"/>
            <a:t> человек (по данным Росстата 2023 года). Это второй по численности город России после Москвы. </a:t>
          </a:r>
          <a:endParaRPr lang="ru-RU" sz="1200" kern="1200" dirty="0"/>
        </a:p>
      </dsp:txBody>
      <dsp:txXfrm>
        <a:off x="0" y="0"/>
        <a:ext cx="3171372" cy="1712685"/>
      </dsp:txXfrm>
    </dsp:sp>
    <dsp:sp modelId="{BAE0F4F9-561C-4149-82FB-1AE7FF8E7936}">
      <dsp:nvSpPr>
        <dsp:cNvPr id="0" name=""/>
        <dsp:cNvSpPr/>
      </dsp:nvSpPr>
      <dsp:spPr>
        <a:xfrm>
          <a:off x="0" y="1712685"/>
          <a:ext cx="31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D1C81-2B39-471F-BB08-39AADBD11F8E}">
      <dsp:nvSpPr>
        <dsp:cNvPr id="0" name=""/>
        <dsp:cNvSpPr/>
      </dsp:nvSpPr>
      <dsp:spPr>
        <a:xfrm>
          <a:off x="0" y="1712685"/>
          <a:ext cx="3171372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</a:t>
          </a:r>
          <a:r>
            <a:rPr lang="ru-RU" sz="1200" b="0" i="0" kern="1200" baseline="0" dirty="0"/>
            <a:t>На этой диаграмме можно наблюдать плотность населения каждого района города. Данные о количестве жителей в таком виде мало полезны, гораздо интереснее оценить плотность населения в каждом районе - количество жителей каждого конкретного района на один квадратный километр площади.</a:t>
          </a:r>
          <a:endParaRPr lang="ru-RU" sz="1200" kern="1200" dirty="0"/>
        </a:p>
      </dsp:txBody>
      <dsp:txXfrm>
        <a:off x="0" y="1712685"/>
        <a:ext cx="3171372" cy="17126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D796A-8CBB-4EF6-BC10-06E9EA429362}">
      <dsp:nvSpPr>
        <dsp:cNvPr id="0" name=""/>
        <dsp:cNvSpPr/>
      </dsp:nvSpPr>
      <dsp:spPr>
        <a:xfrm>
          <a:off x="0" y="1672"/>
          <a:ext cx="3292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F539F-4E99-4B14-B483-D7EF13DAABFA}">
      <dsp:nvSpPr>
        <dsp:cNvPr id="0" name=""/>
        <dsp:cNvSpPr/>
      </dsp:nvSpPr>
      <dsp:spPr>
        <a:xfrm>
          <a:off x="0" y="1672"/>
          <a:ext cx="3292372" cy="1140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baseline="0" dirty="0"/>
            <a:t>	</a:t>
          </a:r>
          <a:r>
            <a:rPr lang="ru-RU" sz="1050" b="0" i="0" kern="1200" baseline="0" dirty="0"/>
            <a:t>На этой диаграмме можно наблюдать плотность населения каждого района города. Данные о количестве жителей в таком виде мало полезны, гораздо интереснее оценить плотность населения в каждом районе - количество жителей каждого конкретного района на один квадратный километр площади (см. диаграмму 3).</a:t>
          </a:r>
          <a:endParaRPr lang="ru-RU" sz="1050" kern="1200" dirty="0"/>
        </a:p>
      </dsp:txBody>
      <dsp:txXfrm>
        <a:off x="0" y="1672"/>
        <a:ext cx="3292372" cy="1140675"/>
      </dsp:txXfrm>
    </dsp:sp>
    <dsp:sp modelId="{3C4E622D-DD72-4A80-9A88-D061A7E15961}">
      <dsp:nvSpPr>
        <dsp:cNvPr id="0" name=""/>
        <dsp:cNvSpPr/>
      </dsp:nvSpPr>
      <dsp:spPr>
        <a:xfrm>
          <a:off x="0" y="1142347"/>
          <a:ext cx="3292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DA48A-204A-4F03-B724-9886E821E877}">
      <dsp:nvSpPr>
        <dsp:cNvPr id="0" name=""/>
        <dsp:cNvSpPr/>
      </dsp:nvSpPr>
      <dsp:spPr>
        <a:xfrm>
          <a:off x="0" y="1142347"/>
          <a:ext cx="3292372" cy="1140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baseline="0" dirty="0"/>
            <a:t>	</a:t>
          </a:r>
          <a:r>
            <a:rPr lang="ru-RU" sz="1050" b="0" i="0" kern="1200" baseline="0" dirty="0"/>
            <a:t>Почему важно оценить показатель плотности населения? </a:t>
          </a:r>
          <a:r>
            <a:rPr lang="ru-RU" sz="1050" b="0" i="0" kern="1200" baseline="0" dirty="0">
              <a:solidFill>
                <a:schemeClr val="accent1"/>
              </a:solidFill>
            </a:rPr>
            <a:t>В густонаселенных районах города жить человеку не очень комфортно</a:t>
          </a:r>
          <a:r>
            <a:rPr lang="ru-RU" sz="1050" b="0" i="0" kern="1200" baseline="0" dirty="0"/>
            <a:t> - в час-пик в вестибюлях метро давка, в магазинах большие очереди, большой человеко- и </a:t>
          </a:r>
          <a:r>
            <a:rPr lang="ru-RU" sz="1050" b="0" i="0" kern="1200" baseline="0" dirty="0" err="1"/>
            <a:t>машинопоток</a:t>
          </a:r>
          <a:r>
            <a:rPr lang="ru-RU" sz="1050" b="0" i="0" kern="1200" baseline="0" dirty="0"/>
            <a:t> на улицах города явно не лучшем образом сказываются на ментальном здоровье жителей.</a:t>
          </a:r>
          <a:endParaRPr lang="ru-RU" sz="1050" kern="1200" dirty="0"/>
        </a:p>
      </dsp:txBody>
      <dsp:txXfrm>
        <a:off x="0" y="1142347"/>
        <a:ext cx="3292372" cy="1140675"/>
      </dsp:txXfrm>
    </dsp:sp>
    <dsp:sp modelId="{6E8A5B17-25A7-45FA-B45D-D6900FFB03EC}">
      <dsp:nvSpPr>
        <dsp:cNvPr id="0" name=""/>
        <dsp:cNvSpPr/>
      </dsp:nvSpPr>
      <dsp:spPr>
        <a:xfrm>
          <a:off x="0" y="2283023"/>
          <a:ext cx="3292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CE69-A9F5-4582-BFFF-BA5CFE4FEF91}">
      <dsp:nvSpPr>
        <dsp:cNvPr id="0" name=""/>
        <dsp:cNvSpPr/>
      </dsp:nvSpPr>
      <dsp:spPr>
        <a:xfrm>
          <a:off x="0" y="2283023"/>
          <a:ext cx="3292372" cy="1140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</a:t>
          </a:r>
          <a:r>
            <a:rPr lang="ru-RU" sz="1050" b="0" i="0" kern="1200" baseline="0" dirty="0">
              <a:solidFill>
                <a:schemeClr val="accent1"/>
              </a:solidFill>
            </a:rPr>
            <a:t>Менее заселенные районы характеризуются более спокойной обстановкой, </a:t>
          </a:r>
          <a:r>
            <a:rPr lang="ru-RU" sz="1050" b="0" i="0" kern="1200" baseline="0" dirty="0"/>
            <a:t>правда, и инфраструктура этих районов, зачастую, менее развита по сравнению с густонаселенными районами. Далее, мы в этом наглядно убедимся.</a:t>
          </a:r>
          <a:endParaRPr lang="ru-RU" sz="1050" kern="1200" dirty="0"/>
        </a:p>
      </dsp:txBody>
      <dsp:txXfrm>
        <a:off x="0" y="2283023"/>
        <a:ext cx="3292372" cy="1140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84F1F-A052-4217-9D0C-FAC7D13CF85A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9607-0318-48C8-BF96-D9F3C48B8C52}">
      <dsp:nvSpPr>
        <dsp:cNvPr id="0" name=""/>
        <dsp:cNvSpPr/>
      </dsp:nvSpPr>
      <dsp:spPr>
        <a:xfrm>
          <a:off x="0" y="0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	</a:t>
          </a:r>
          <a:r>
            <a:rPr lang="ru-RU" sz="1200" b="0" i="0" kern="1200" baseline="0" dirty="0"/>
            <a:t>К сожалению, Санкт-Петербург не может похвастаться большим количеством “зеленых” территорий - лесами, парками или скверами. Застройщики новых районов и градостроители уделяют недостаточно внимания озеленению города. </a:t>
          </a:r>
          <a:endParaRPr lang="ru-RU" sz="1200" kern="1200" dirty="0"/>
        </a:p>
      </dsp:txBody>
      <dsp:txXfrm>
        <a:off x="0" y="0"/>
        <a:ext cx="3221004" cy="1580411"/>
      </dsp:txXfrm>
    </dsp:sp>
    <dsp:sp modelId="{59D7834E-D4CB-4B3E-BF9D-88C7F7EAAD33}">
      <dsp:nvSpPr>
        <dsp:cNvPr id="0" name=""/>
        <dsp:cNvSpPr/>
      </dsp:nvSpPr>
      <dsp:spPr>
        <a:xfrm>
          <a:off x="0" y="1580411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735BF-9D4E-4C22-AC13-F9074B0093A5}">
      <dsp:nvSpPr>
        <dsp:cNvPr id="0" name=""/>
        <dsp:cNvSpPr/>
      </dsp:nvSpPr>
      <dsp:spPr>
        <a:xfrm>
          <a:off x="0" y="1580411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	</a:t>
          </a:r>
          <a:r>
            <a:rPr lang="ru-RU" sz="1200" b="0" i="0" kern="1200" baseline="0" dirty="0">
              <a:solidFill>
                <a:schemeClr val="accent1"/>
              </a:solidFill>
            </a:rPr>
            <a:t>Людям необходимо пространство для отдыха и контакта с природой</a:t>
          </a:r>
          <a:r>
            <a:rPr lang="ru-RU" sz="1200" b="0" i="0" kern="1200" baseline="0" dirty="0"/>
            <a:t>, чтобы поддерживать психоэмоциональное здоровье. Недостаток зелёных зон в городах приводит к перегреву летом, снижению качества воздуха и ограничению возможностей для активного досуга на свежем воздухе.</a:t>
          </a:r>
          <a:endParaRPr lang="ru-RU" sz="1200" kern="1200" dirty="0"/>
        </a:p>
      </dsp:txBody>
      <dsp:txXfrm>
        <a:off x="0" y="1580411"/>
        <a:ext cx="3221004" cy="15804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DD3493-2BD4-453F-AAE9-A3162B51B1FE}">
      <dsp:nvSpPr>
        <dsp:cNvPr id="0" name=""/>
        <dsp:cNvSpPr/>
      </dsp:nvSpPr>
      <dsp:spPr>
        <a:xfrm>
          <a:off x="0" y="0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D8D4B-55A0-4FDE-8F88-D8853F2E7EF4}">
      <dsp:nvSpPr>
        <dsp:cNvPr id="0" name=""/>
        <dsp:cNvSpPr/>
      </dsp:nvSpPr>
      <dsp:spPr>
        <a:xfrm>
          <a:off x="0" y="0"/>
          <a:ext cx="3229748" cy="170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На диаграмме представлены данные о лесах в окрестностях Петербурга, как видно, их не так много, как хотелось бы – </a:t>
          </a:r>
          <a:r>
            <a:rPr lang="ru-RU" sz="1200" b="0" i="0" kern="1200" baseline="0" dirty="0">
              <a:solidFill>
                <a:schemeClr val="accent1"/>
              </a:solidFill>
            </a:rPr>
            <a:t>суммарная площадь лесов около 45820 Га. </a:t>
          </a:r>
          <a:r>
            <a:rPr lang="ru-RU" sz="1200" b="0" i="0" kern="1200" baseline="0" dirty="0">
              <a:solidFill>
                <a:schemeClr val="tx1"/>
              </a:solidFill>
            </a:rPr>
            <a:t>Кажется, это проблема, в грибной сезон не получится набрать корзину лисичек или черники…</a:t>
          </a:r>
          <a:endParaRPr lang="ru-RU" sz="1200" kern="1200" dirty="0">
            <a:solidFill>
              <a:schemeClr val="tx1"/>
            </a:solidFill>
          </a:endParaRPr>
        </a:p>
      </dsp:txBody>
      <dsp:txXfrm>
        <a:off x="0" y="0"/>
        <a:ext cx="3229748" cy="1705427"/>
      </dsp:txXfrm>
    </dsp:sp>
    <dsp:sp modelId="{50BB0C05-2A95-4281-AF32-1813F939633B}">
      <dsp:nvSpPr>
        <dsp:cNvPr id="0" name=""/>
        <dsp:cNvSpPr/>
      </dsp:nvSpPr>
      <dsp:spPr>
        <a:xfrm>
          <a:off x="0" y="1705427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A9507-323D-4223-B2FA-67BA2F21C2C3}">
      <dsp:nvSpPr>
        <dsp:cNvPr id="0" name=""/>
        <dsp:cNvSpPr/>
      </dsp:nvSpPr>
      <dsp:spPr>
        <a:xfrm>
          <a:off x="0" y="1705427"/>
          <a:ext cx="3229748" cy="170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К счастью, </a:t>
          </a:r>
          <a:r>
            <a:rPr lang="ru-RU" sz="1200" b="0" i="0" kern="1200" baseline="0" dirty="0">
              <a:solidFill>
                <a:schemeClr val="accent1"/>
              </a:solidFill>
            </a:rPr>
            <a:t>леса Ленинградской области позволяют нивелировать недостаточное лесное покрытие Петербурга. </a:t>
          </a:r>
          <a:r>
            <a:rPr lang="ru-RU" sz="1200" b="0" i="0" kern="1200" baseline="0" dirty="0"/>
            <a:t>Буквально час-два на электричке и ты уже сидишь на песчаном пляже финского залива в окружении замечательных сосен. Да и в целом ЛО имеет большой потенциал для эко-отдыха, заметно, что последнее время этому уделяют особое внимание.</a:t>
          </a:r>
          <a:endParaRPr lang="ru-RU" sz="1200" kern="1200" dirty="0"/>
        </a:p>
      </dsp:txBody>
      <dsp:txXfrm>
        <a:off x="0" y="1705427"/>
        <a:ext cx="3229748" cy="17054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D889F-AAD5-4372-BDB5-08AD05DE4824}">
      <dsp:nvSpPr>
        <dsp:cNvPr id="0" name=""/>
        <dsp:cNvSpPr/>
      </dsp:nvSpPr>
      <dsp:spPr>
        <a:xfrm>
          <a:off x="0" y="0"/>
          <a:ext cx="329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1FD48-B7A6-4E59-BEDB-B329045607A4}">
      <dsp:nvSpPr>
        <dsp:cNvPr id="0" name=""/>
        <dsp:cNvSpPr/>
      </dsp:nvSpPr>
      <dsp:spPr>
        <a:xfrm>
          <a:off x="0" y="0"/>
          <a:ext cx="3292371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baseline="0" dirty="0"/>
            <a:t>	В СПб осуществляют свою деятельность 23 парковых предприятия. Парковые зоны в Петербурге также не отличаются особым изобилием. Тем не менее, те парки, что имеются в городе, содержатся в достаточно неплохом состоянии.</a:t>
          </a:r>
          <a:endParaRPr lang="ru-RU" sz="1400" b="0" kern="1200" dirty="0"/>
        </a:p>
      </dsp:txBody>
      <dsp:txXfrm>
        <a:off x="0" y="0"/>
        <a:ext cx="3292371" cy="1712685"/>
      </dsp:txXfrm>
    </dsp:sp>
    <dsp:sp modelId="{8FEC2800-2450-41A3-B71D-A92491B62050}">
      <dsp:nvSpPr>
        <dsp:cNvPr id="0" name=""/>
        <dsp:cNvSpPr/>
      </dsp:nvSpPr>
      <dsp:spPr>
        <a:xfrm>
          <a:off x="0" y="1712685"/>
          <a:ext cx="329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0EC25-AE63-403C-90B6-3DCEDDA1D353}">
      <dsp:nvSpPr>
        <dsp:cNvPr id="0" name=""/>
        <dsp:cNvSpPr/>
      </dsp:nvSpPr>
      <dsp:spPr>
        <a:xfrm>
          <a:off x="0" y="1712685"/>
          <a:ext cx="3292371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Очевидно, что чем больше парковых предприятий в районе, тем район зеленее и комфортнее для проживания пожилых слоев населения и семей с детьми.</a:t>
          </a:r>
          <a:endParaRPr lang="ru-RU" sz="1400" kern="1200" dirty="0"/>
        </a:p>
      </dsp:txBody>
      <dsp:txXfrm>
        <a:off x="0" y="1712685"/>
        <a:ext cx="3292371" cy="17126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56F65-AEB5-4121-A8B5-4FBD5F3263CD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2E586-0526-4F03-9334-A03AE5C58B8A}">
      <dsp:nvSpPr>
        <dsp:cNvPr id="0" name=""/>
        <dsp:cNvSpPr/>
      </dsp:nvSpPr>
      <dsp:spPr>
        <a:xfrm>
          <a:off x="0" y="0"/>
          <a:ext cx="3252227" cy="161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За неимением достаточного количества лесопарковых зон по банальным причинам нехватки места под них и невозможности получать с парков сколько-нибудь приемлемый уровень финансовой выгоды, </a:t>
          </a:r>
          <a:r>
            <a:rPr lang="ru-RU" sz="1200" b="0" i="0" kern="1200" baseline="0" dirty="0">
              <a:solidFill>
                <a:schemeClr val="accent1"/>
              </a:solidFill>
            </a:rPr>
            <a:t>городу приходится создавать и поддерживать локальные зеленые уголки</a:t>
          </a:r>
          <a:r>
            <a:rPr lang="ru-RU" sz="1200" b="0" i="0" kern="1200" baseline="0" dirty="0"/>
            <a:t> во дворах жилых домов и скверах.</a:t>
          </a:r>
          <a:endParaRPr lang="ru-RU" sz="1200" kern="1200" dirty="0"/>
        </a:p>
      </dsp:txBody>
      <dsp:txXfrm>
        <a:off x="0" y="0"/>
        <a:ext cx="3252227" cy="1615837"/>
      </dsp:txXfrm>
    </dsp:sp>
    <dsp:sp modelId="{E17BFA8A-C26C-4468-A1FE-2F6F4C5FAD5B}">
      <dsp:nvSpPr>
        <dsp:cNvPr id="0" name=""/>
        <dsp:cNvSpPr/>
      </dsp:nvSpPr>
      <dsp:spPr>
        <a:xfrm>
          <a:off x="0" y="1615837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ACE57-40C9-4A3F-A0FE-9A33EFACFBB2}">
      <dsp:nvSpPr>
        <dsp:cNvPr id="0" name=""/>
        <dsp:cNvSpPr/>
      </dsp:nvSpPr>
      <dsp:spPr>
        <a:xfrm>
          <a:off x="0" y="1615837"/>
          <a:ext cx="3252227" cy="161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Скверы являются своеобразными оазисами в каменных джунглях Петербурга. Несмотря на их весьма ограниченные размеры, грамотно организованные и продуманные зеленые насаждения могут существенно повысить качество жизни городских дворов. В случае СПб, </a:t>
          </a:r>
          <a:r>
            <a:rPr lang="ru-RU" sz="1200" b="0" i="0" kern="1200" baseline="0" dirty="0">
              <a:solidFill>
                <a:schemeClr val="accent1"/>
              </a:solidFill>
            </a:rPr>
            <a:t>самая лучшая ситуация со скверами наблюдается в Кировском, Невском и Московском районах.</a:t>
          </a:r>
          <a:endParaRPr lang="ru-RU" sz="1200" kern="1200" dirty="0">
            <a:solidFill>
              <a:schemeClr val="accent1"/>
            </a:solidFill>
          </a:endParaRPr>
        </a:p>
      </dsp:txBody>
      <dsp:txXfrm>
        <a:off x="0" y="1615837"/>
        <a:ext cx="3252227" cy="16158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9F8A6-56D8-4175-8613-AAFFA98CC8B5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6AFEA-A628-4E6C-8D8B-81AFC838759B}">
      <dsp:nvSpPr>
        <dsp:cNvPr id="0" name=""/>
        <dsp:cNvSpPr/>
      </dsp:nvSpPr>
      <dsp:spPr>
        <a:xfrm>
          <a:off x="0" y="0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baseline="0" dirty="0"/>
            <a:t>	</a:t>
          </a:r>
          <a:r>
            <a:rPr lang="ru-RU" sz="1200" b="0" i="0" kern="1200" baseline="0" dirty="0"/>
            <a:t>По официальным данным, в Санкт-Петербурге официально зарегистрировано 264 лечебных заведения различной направленности способных обеспечивать жителей города медицинскому услугами различного профиля - от первичной помощи до узкоспециализированного лечения.</a:t>
          </a:r>
          <a:endParaRPr lang="ru-RU" sz="1200" kern="1200" dirty="0"/>
        </a:p>
      </dsp:txBody>
      <dsp:txXfrm>
        <a:off x="0" y="0"/>
        <a:ext cx="3221004" cy="1580411"/>
      </dsp:txXfrm>
    </dsp:sp>
    <dsp:sp modelId="{BD4EB571-763F-4735-A598-C700F8F82BCF}">
      <dsp:nvSpPr>
        <dsp:cNvPr id="0" name=""/>
        <dsp:cNvSpPr/>
      </dsp:nvSpPr>
      <dsp:spPr>
        <a:xfrm>
          <a:off x="0" y="1580411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35753-6A1B-4258-927E-DD3CC9C60EF8}">
      <dsp:nvSpPr>
        <dsp:cNvPr id="0" name=""/>
        <dsp:cNvSpPr/>
      </dsp:nvSpPr>
      <dsp:spPr>
        <a:xfrm>
          <a:off x="0" y="1580411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baseline="0" dirty="0"/>
            <a:t>	</a:t>
          </a:r>
          <a:r>
            <a:rPr lang="ru-RU" sz="1200" b="0" i="0" kern="1200" baseline="0" dirty="0"/>
            <a:t>Само собой, что районы с большей концентрацией лечебных заведений обеспечат более легкую доступность медицинских услуг, что может являться важным параметром при выборе места проживания для пожилой и детской части населения города. </a:t>
          </a:r>
          <a:endParaRPr lang="ru-RU" sz="1200" kern="1200" dirty="0"/>
        </a:p>
      </dsp:txBody>
      <dsp:txXfrm>
        <a:off x="0" y="1580411"/>
        <a:ext cx="3221004" cy="1580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Layout" Target="../diagrams/layout10.xml"/><Relationship Id="rId7" Type="http://schemas.openxmlformats.org/officeDocument/2006/relationships/image" Target="../media/image32.png"/><Relationship Id="rId12" Type="http://schemas.microsoft.com/office/2007/relationships/diagramDrawing" Target="../diagrams/drawing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0.xml"/><Relationship Id="rId11" Type="http://schemas.openxmlformats.org/officeDocument/2006/relationships/diagramColors" Target="../diagrams/colors11.xml"/><Relationship Id="rId5" Type="http://schemas.openxmlformats.org/officeDocument/2006/relationships/diagramColors" Target="../diagrams/colors10.xml"/><Relationship Id="rId10" Type="http://schemas.openxmlformats.org/officeDocument/2006/relationships/diagramQuickStyle" Target="../diagrams/quickStyle11.xml"/><Relationship Id="rId4" Type="http://schemas.openxmlformats.org/officeDocument/2006/relationships/diagramQuickStyle" Target="../diagrams/quickStyle10.xml"/><Relationship Id="rId9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6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7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9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4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43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44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46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48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9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50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51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52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ov.spb.ru/irsi/7830001853-dannye-ob-avtostoyankah-parkingah-i-garazhah/structure_version/146/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800" b="0" dirty="0">
                <a:solidFill>
                  <a:schemeClr val="bg1"/>
                </a:solidFill>
                <a:latin typeface="Helvetica Neue"/>
              </a:rPr>
              <a:t>Поиск с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амого комфортного района Санкт-Петербурга для жизни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17F1-EF41-FD42-4791-FBE5B9B9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A5C5A-CEA9-A450-C8C2-CBF65D65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53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sz="2800" b="0" i="0" dirty="0">
                <a:effectLst/>
                <a:latin typeface="Helvetica Neue"/>
              </a:rPr>
              <a:t>Парковые предприятия Санкт-Петербурга</a:t>
            </a:r>
            <a:endParaRPr lang="ru-RU" sz="2800" dirty="0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5915FF91-DD83-BF61-DFBE-6ADC42261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818464"/>
              </p:ext>
            </p:extLst>
          </p:nvPr>
        </p:nvGraphicFramePr>
        <p:xfrm>
          <a:off x="5508171" y="1414774"/>
          <a:ext cx="3292371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1D1DE9C-4CFE-9C1A-3D2B-70AE705412C1}"/>
              </a:ext>
            </a:extLst>
          </p:cNvPr>
          <p:cNvSpPr txBox="1"/>
          <p:nvPr/>
        </p:nvSpPr>
        <p:spPr>
          <a:xfrm>
            <a:off x="0" y="0"/>
            <a:ext cx="50001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10</a:t>
            </a:r>
          </a:p>
        </p:txBody>
      </p:sp>
      <p:pic>
        <p:nvPicPr>
          <p:cNvPr id="16" name="Picture">
            <a:extLst>
              <a:ext uri="{FF2B5EF4-FFF2-40B4-BE49-F238E27FC236}">
                <a16:creationId xmlns:a16="http://schemas.microsoft.com/office/drawing/2014/main" id="{CE93E872-0549-B11F-36F5-BEB5F9B8203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50008" y="985767"/>
            <a:ext cx="4821567" cy="38543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89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54AAE-A2A8-C84A-E9F4-8B0D3C9B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39813-1C60-638B-3CFA-07B6F51F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i="0" dirty="0">
                <a:effectLst/>
                <a:latin typeface="Helvetica Neue"/>
              </a:rPr>
              <a:t>Скверы и зеленые насаждения Санкт-Петербурга</a:t>
            </a: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CD9B30E9-3413-9262-1447-420205454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4738657"/>
              </p:ext>
            </p:extLst>
          </p:nvPr>
        </p:nvGraphicFramePr>
        <p:xfrm>
          <a:off x="5441263" y="1487523"/>
          <a:ext cx="3252227" cy="32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1C0FC057-9A34-3DDE-085E-05EB165C3BE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90303" y="950083"/>
            <a:ext cx="4790193" cy="38494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473053-B9DF-297B-C132-07718FBF1815}"/>
              </a:ext>
            </a:extLst>
          </p:cNvPr>
          <p:cNvSpPr txBox="1"/>
          <p:nvPr/>
        </p:nvSpPr>
        <p:spPr>
          <a:xfrm>
            <a:off x="-13063" y="0"/>
            <a:ext cx="467361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9532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DA8A4-EE14-A17A-0260-197AD840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AD55FA-1B03-0EAD-33A0-E7CD1823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3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1463-5DDF-8F12-792A-2E0B4EF58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C63D9-C465-FF7F-2876-32E9863E38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20326EE-0B38-DBCE-EB77-C745178D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03" y="306435"/>
            <a:ext cx="6187440" cy="527284"/>
          </a:xfrm>
        </p:spPr>
        <p:txBody>
          <a:bodyPr>
            <a:noAutofit/>
          </a:bodyPr>
          <a:lstStyle/>
          <a:p>
            <a:r>
              <a:rPr lang="ru-RU" sz="1800" b="0" i="0" dirty="0">
                <a:solidFill>
                  <a:srgbClr val="333333"/>
                </a:solidFill>
                <a:effectLst/>
                <a:latin typeface="Helvetica Neue"/>
              </a:rPr>
              <a:t>Распределение медицинских учреждений по районам Санкт-Петербурга</a:t>
            </a:r>
            <a:endParaRPr lang="ru-RU" sz="1800" dirty="0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AC160EBA-CB35-8CB2-1508-AA45ACDB6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806218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B6793C-C158-3E01-CF3E-1B7AE56D9698}"/>
              </a:ext>
            </a:extLst>
          </p:cNvPr>
          <p:cNvSpPr txBox="1"/>
          <p:nvPr/>
        </p:nvSpPr>
        <p:spPr>
          <a:xfrm>
            <a:off x="0" y="12614"/>
            <a:ext cx="476070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3542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B77CE-5D71-1CB7-FF8C-8EDA3EE5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Схема 18">
            <a:extLst>
              <a:ext uri="{FF2B5EF4-FFF2-40B4-BE49-F238E27FC236}">
                <a16:creationId xmlns:a16="http://schemas.microsoft.com/office/drawing/2014/main" id="{740AE68F-A0C0-BB2E-6C0C-314A8B695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1992416"/>
              </p:ext>
            </p:extLst>
          </p:nvPr>
        </p:nvGraphicFramePr>
        <p:xfrm>
          <a:off x="624114" y="1233716"/>
          <a:ext cx="3229748" cy="69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3C7F84-B9E2-C188-21AF-6B10F559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0" dirty="0">
                <a:effectLst/>
                <a:latin typeface="Helvetica Neue"/>
              </a:rPr>
              <a:t>Распределение медучреждений по районам Петербурга</a:t>
            </a:r>
            <a:endParaRPr lang="ru-RU" sz="2000" dirty="0"/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FDB9B4FB-F63F-7526-6D9E-096C504965A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063876" y="1480882"/>
            <a:ext cx="4625154" cy="32892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FFDB82-A793-2521-1476-285130B67053}"/>
              </a:ext>
            </a:extLst>
          </p:cNvPr>
          <p:cNvSpPr txBox="1"/>
          <p:nvPr/>
        </p:nvSpPr>
        <p:spPr>
          <a:xfrm>
            <a:off x="0" y="0"/>
            <a:ext cx="497114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14</a:t>
            </a:r>
          </a:p>
        </p:txBody>
      </p:sp>
      <p:graphicFrame>
        <p:nvGraphicFramePr>
          <p:cNvPr id="20" name="Схема 19">
            <a:extLst>
              <a:ext uri="{FF2B5EF4-FFF2-40B4-BE49-F238E27FC236}">
                <a16:creationId xmlns:a16="http://schemas.microsoft.com/office/drawing/2014/main" id="{B892AC68-1B1D-B904-0295-A9D485545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296799"/>
              </p:ext>
            </p:extLst>
          </p:nvPr>
        </p:nvGraphicFramePr>
        <p:xfrm>
          <a:off x="624114" y="3678667"/>
          <a:ext cx="3282919" cy="101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CA1AEAE-855F-FA99-5EEE-DA0B1C3667BB}"/>
              </a:ext>
            </a:extLst>
          </p:cNvPr>
          <p:cNvSpPr txBox="1"/>
          <p:nvPr/>
        </p:nvSpPr>
        <p:spPr>
          <a:xfrm>
            <a:off x="624114" y="1846975"/>
            <a:ext cx="14517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Поликлиники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Клиники НИИ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Хосписы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Больницы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Роддома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Прочее</a:t>
            </a: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9207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A72F-0DF6-54AF-93B3-B78659825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C206A2-647A-5AEA-41F2-0BC5BFCE7B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D05ABA6-3DC0-1866-3848-49B5332C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1600" b="1" i="0" dirty="0">
                <a:solidFill>
                  <a:srgbClr val="333333"/>
                </a:solidFill>
                <a:effectLst/>
                <a:latin typeface="Helvetica Neue"/>
              </a:rPr>
              <a:t>Спортивно-оздоровительные объекты Санкт-Петербурга</a:t>
            </a:r>
            <a:endParaRPr lang="ru-RU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C49D8968-E193-2229-2144-015FC959F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607012"/>
              </p:ext>
            </p:extLst>
          </p:nvPr>
        </p:nvGraphicFramePr>
        <p:xfrm>
          <a:off x="5474716" y="1507644"/>
          <a:ext cx="321208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8E9A712-B6BA-9D58-C309-0D75370E82D3}"/>
              </a:ext>
            </a:extLst>
          </p:cNvPr>
          <p:cNvSpPr txBox="1"/>
          <p:nvPr/>
        </p:nvSpPr>
        <p:spPr>
          <a:xfrm>
            <a:off x="0" y="0"/>
            <a:ext cx="493008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1860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5288B-8E16-BA2C-F636-32FA7B89E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EBD96242-9681-B3B6-D965-B041642AD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589924"/>
              </p:ext>
            </p:extLst>
          </p:nvPr>
        </p:nvGraphicFramePr>
        <p:xfrm>
          <a:off x="624113" y="1233715"/>
          <a:ext cx="3153919" cy="34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AEC4D4-7645-6260-709F-9EF2AFDB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1600" b="0" dirty="0">
                <a:latin typeface="Helvetica Neue"/>
              </a:rPr>
              <a:t>Школы специализированной спортивной подготовки в Петербурге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37A4D6-757B-1ADC-AE4F-02EE09625ED9}"/>
              </a:ext>
            </a:extLst>
          </p:cNvPr>
          <p:cNvSpPr txBox="1"/>
          <p:nvPr/>
        </p:nvSpPr>
        <p:spPr>
          <a:xfrm>
            <a:off x="0" y="0"/>
            <a:ext cx="497114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16</a:t>
            </a:r>
          </a:p>
        </p:txBody>
      </p:sp>
      <p:pic>
        <p:nvPicPr>
          <p:cNvPr id="18" name="Picture">
            <a:extLst>
              <a:ext uri="{FF2B5EF4-FFF2-40B4-BE49-F238E27FC236}">
                <a16:creationId xmlns:a16="http://schemas.microsoft.com/office/drawing/2014/main" id="{41293814-2273-B4DB-3C18-86DBC96B384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3929689" y="1538867"/>
            <a:ext cx="4590197" cy="310570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867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DCC67-0BAF-8585-2AA1-54082334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B17ED5-BFFF-42F5-B750-216C16F3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5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2070-4435-39AA-231C-5AB094EE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3B86E-2F30-D283-C1F3-545805EA7C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3174968-AC3B-1F4E-F7C0-9F3BE9EF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1600" b="0" i="0" dirty="0">
                <a:solidFill>
                  <a:srgbClr val="333333"/>
                </a:solidFill>
                <a:effectLst/>
                <a:latin typeface="Helvetica Neue"/>
              </a:rPr>
              <a:t>Детские сады, школы и спортивные секции в Санкт-Петербурге</a:t>
            </a: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9F42E434-AD28-BF52-74D9-CE1B1AFC0A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532709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279B27C-32B4-0EB6-F3EE-D495EC9D6AB7}"/>
              </a:ext>
            </a:extLst>
          </p:cNvPr>
          <p:cNvSpPr txBox="1"/>
          <p:nvPr/>
        </p:nvSpPr>
        <p:spPr>
          <a:xfrm>
            <a:off x="0" y="0"/>
            <a:ext cx="47962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7387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F7C2-2A23-C184-1934-1513B2C1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34F27-BF8D-C04F-671C-ED2F7E49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8231"/>
            <a:ext cx="6824382" cy="527284"/>
          </a:xfrm>
        </p:spPr>
        <p:txBody>
          <a:bodyPr>
            <a:normAutofit/>
          </a:bodyPr>
          <a:lstStyle/>
          <a:p>
            <a:r>
              <a:rPr lang="ru-RU" sz="2000" b="0" i="0" dirty="0">
                <a:effectLst/>
                <a:latin typeface="Helvetica Neue"/>
              </a:rPr>
              <a:t>Распределение Петербургских школ по районам города</a:t>
            </a:r>
            <a:endParaRPr lang="ru-RU" sz="2000" dirty="0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06271659-3FE7-1112-52FD-1B2E0CDCB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90623"/>
              </p:ext>
            </p:extLst>
          </p:nvPr>
        </p:nvGraphicFramePr>
        <p:xfrm>
          <a:off x="5508171" y="1414775"/>
          <a:ext cx="3105031" cy="312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5721EDBB-D037-8DF3-056C-A309E75DE8D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24118" y="1057135"/>
            <a:ext cx="4674220" cy="37235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261C27-7D9E-FB1D-1B3B-0F068D6307CA}"/>
              </a:ext>
            </a:extLst>
          </p:cNvPr>
          <p:cNvSpPr txBox="1"/>
          <p:nvPr/>
        </p:nvSpPr>
        <p:spPr>
          <a:xfrm>
            <a:off x="0" y="2107"/>
            <a:ext cx="497468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>
                <a:solidFill>
                  <a:srgbClr val="FFFFFF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3347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7954F5-E080-900D-10B7-646C1D6E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2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6BA8F-9D4D-1B84-2572-A390739ED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E4BAE-9A9E-9A3F-87A5-206A784A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dirty="0">
                <a:latin typeface="Helvetica Neue"/>
              </a:rPr>
              <a:t>Детские сады в Санкт-Петербурге</a:t>
            </a:r>
            <a:endParaRPr lang="ru-RU" sz="2400" b="0" i="0" dirty="0">
              <a:effectLst/>
              <a:latin typeface="Helvetica Neue"/>
            </a:endParaRPr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5661058F-5464-8715-7E6E-6A99761D1A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1381" y="981308"/>
            <a:ext cx="4772351" cy="37710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5460D5-0910-1253-6AFD-D5F5D7CE07E6}"/>
              </a:ext>
            </a:extLst>
          </p:cNvPr>
          <p:cNvSpPr txBox="1"/>
          <p:nvPr/>
        </p:nvSpPr>
        <p:spPr>
          <a:xfrm>
            <a:off x="0" y="0"/>
            <a:ext cx="493008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20</a:t>
            </a: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6D511616-FF4E-E7CB-067B-8AB1AA5B8C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83548"/>
              </p:ext>
            </p:extLst>
          </p:nvPr>
        </p:nvGraphicFramePr>
        <p:xfrm>
          <a:off x="5508171" y="1414775"/>
          <a:ext cx="3105031" cy="312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5700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F3D6-5807-86B6-058D-5E99A6B5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EF2D8888-EA2D-449E-EC6D-5B8FAEAB5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641719"/>
              </p:ext>
            </p:extLst>
          </p:nvPr>
        </p:nvGraphicFramePr>
        <p:xfrm>
          <a:off x="624114" y="1233715"/>
          <a:ext cx="3229748" cy="34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44C1154-7449-AF3A-90D3-4ECB84A9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0" dirty="0">
                <a:effectLst/>
                <a:latin typeface="Helvetica Neue"/>
              </a:rPr>
              <a:t>Спортивные детские секции в Петербурге</a:t>
            </a:r>
            <a:endParaRPr lang="ru-RU" sz="2000" dirty="0"/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B2182FB7-88F5-1263-58C8-F5FD2F3F795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032653" y="1464456"/>
            <a:ext cx="4687601" cy="326953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1C57C-006B-BFDE-4FAB-B89A5C3AC8D5}"/>
              </a:ext>
            </a:extLst>
          </p:cNvPr>
          <p:cNvSpPr txBox="1"/>
          <p:nvPr/>
        </p:nvSpPr>
        <p:spPr>
          <a:xfrm>
            <a:off x="0" y="0"/>
            <a:ext cx="497114" cy="4394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0037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A2B2-E4F7-476D-9FD3-50BA7CA5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98D3AB-736B-240C-16FF-C475E858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9684" cy="51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0553-35C5-1546-AD03-0353B44F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99C2EE-A175-00C2-17DA-F2A3665874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3D3011-38D7-49FD-44B8-066E7949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Культура и досуг в Санкт-Петербурге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501DD6AD-EC22-E07D-D5D5-D9409E943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55772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1448EF7-138E-970C-945A-F8CB6FC592FA}"/>
              </a:ext>
            </a:extLst>
          </p:cNvPr>
          <p:cNvSpPr txBox="1"/>
          <p:nvPr/>
        </p:nvSpPr>
        <p:spPr>
          <a:xfrm>
            <a:off x="0" y="0"/>
            <a:ext cx="48408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8478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7D7EF-908B-A3D4-4165-4DFBC333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b="1" i="0" dirty="0">
                <a:effectLst/>
                <a:latin typeface="Helvetica Neue"/>
              </a:rPr>
              <a:t>Объекты культурного наследия Санкт-Петербурга</a:t>
            </a:r>
            <a:endParaRPr lang="ru-RU" sz="2000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E291429-B03B-18A6-D84D-940983417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494465"/>
              </p:ext>
            </p:extLst>
          </p:nvPr>
        </p:nvGraphicFramePr>
        <p:xfrm>
          <a:off x="5423422" y="1489803"/>
          <a:ext cx="3252227" cy="3305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BB1D56-0599-99B2-F4EB-3C149CD604AB}"/>
              </a:ext>
            </a:extLst>
          </p:cNvPr>
          <p:cNvSpPr txBox="1"/>
          <p:nvPr/>
        </p:nvSpPr>
        <p:spPr>
          <a:xfrm>
            <a:off x="0" y="0"/>
            <a:ext cx="46624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24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F4F06332-2CF1-71E9-5B47-46672C4DA3F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69871" y="959835"/>
            <a:ext cx="4977533" cy="38772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9011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78A0B-616D-4087-E886-BB513816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F802AA-E2AC-51E9-10D5-1CBD1D53A5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864C7DA-B4F8-A044-EEBD-AAE430AB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b="1" i="0" dirty="0">
                <a:solidFill>
                  <a:srgbClr val="333333"/>
                </a:solidFill>
                <a:effectLst/>
                <a:latin typeface="Helvetica Neue"/>
              </a:rPr>
              <a:t>Объекты культурного досуга</a:t>
            </a:r>
            <a:endParaRPr lang="ru-RU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93C311AA-5288-FCDE-E7F7-67F2B61FE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7868025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5B839C2-7CBC-F9E4-4524-1D1DDDE7C877}"/>
              </a:ext>
            </a:extLst>
          </p:cNvPr>
          <p:cNvSpPr txBox="1"/>
          <p:nvPr/>
        </p:nvSpPr>
        <p:spPr>
          <a:xfrm>
            <a:off x="2230" y="0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663277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D1CC9-8744-207A-8490-ED4D10A0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DC7D2-F70E-9F61-DEF3-4F1EAB7A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1" i="0" dirty="0">
                <a:effectLst/>
                <a:latin typeface="Helvetica Neue"/>
              </a:rPr>
              <a:t>Объекты культурного досуга</a:t>
            </a:r>
            <a:endParaRPr lang="ru-RU" sz="2400" b="0" i="0" dirty="0">
              <a:effectLst/>
              <a:latin typeface="Helvetica Neue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F46A0D0B-781C-6E3F-758D-76394BB90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016798"/>
              </p:ext>
            </p:extLst>
          </p:nvPr>
        </p:nvGraphicFramePr>
        <p:xfrm>
          <a:off x="5441263" y="1487523"/>
          <a:ext cx="3252227" cy="32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2E09803F-FA04-06FF-7E29-BCD326982DB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38487" y="923321"/>
            <a:ext cx="5040140" cy="391089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BB7B8D-D076-3C6F-E1F2-D8E1C9773EBD}"/>
              </a:ext>
            </a:extLst>
          </p:cNvPr>
          <p:cNvSpPr txBox="1"/>
          <p:nvPr/>
        </p:nvSpPr>
        <p:spPr>
          <a:xfrm>
            <a:off x="0" y="0"/>
            <a:ext cx="48408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843601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E056D-2D24-A4B1-D48E-E47688B8D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F4994-FFDE-FC2D-B1AB-C5EF2389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b="1" i="0" dirty="0">
                <a:effectLst/>
                <a:latin typeface="Helvetica Neue"/>
              </a:rPr>
              <a:t>Музейные комплексы в Санкт-Петербурге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4D3D7-D435-6876-E364-F124D8D2EFD8}"/>
              </a:ext>
            </a:extLst>
          </p:cNvPr>
          <p:cNvSpPr txBox="1"/>
          <p:nvPr/>
        </p:nvSpPr>
        <p:spPr>
          <a:xfrm>
            <a:off x="0" y="0"/>
            <a:ext cx="46624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27</a:t>
            </a:r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F234ABA4-3174-C9A1-1186-844AFDEDB7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90303" y="970654"/>
            <a:ext cx="4785731" cy="382425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A00D983D-E5C5-255D-8E55-7C5FF65A8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060569"/>
              </p:ext>
            </p:extLst>
          </p:nvPr>
        </p:nvGraphicFramePr>
        <p:xfrm>
          <a:off x="5441263" y="1498625"/>
          <a:ext cx="3252227" cy="32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638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CCEFB-FFC9-5BA7-7D4A-8CFB390C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6C09A-BDC7-A33D-C8FC-98BA64F8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0" i="0" dirty="0">
                <a:effectLst/>
                <a:latin typeface="Helvetica Neue"/>
              </a:rPr>
              <a:t>Кинотеатры</a:t>
            </a:r>
            <a:endParaRPr lang="ru-RU" sz="2800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64CCA23-244A-AC77-3CD1-86048A87D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411017"/>
              </p:ext>
            </p:extLst>
          </p:nvPr>
        </p:nvGraphicFramePr>
        <p:xfrm>
          <a:off x="5508171" y="1414774"/>
          <a:ext cx="3292371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9DF77EA-3471-002E-9D51-A74105B5F80F}"/>
              </a:ext>
            </a:extLst>
          </p:cNvPr>
          <p:cNvSpPr txBox="1"/>
          <p:nvPr/>
        </p:nvSpPr>
        <p:spPr>
          <a:xfrm>
            <a:off x="0" y="0"/>
            <a:ext cx="506389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28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4CA2438F-5795-AB2C-9A09-48356A8F0B4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53194" y="955925"/>
            <a:ext cx="4845144" cy="38811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0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F60FA-7773-5863-1FA4-68AB655E3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E7EC9F-F1DD-08C0-BF65-C349DBC1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A4E844BB-DD3D-72ED-A72F-2FC662F7DD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367340"/>
              </p:ext>
            </p:extLst>
          </p:nvPr>
        </p:nvGraphicFramePr>
        <p:xfrm>
          <a:off x="624114" y="1233715"/>
          <a:ext cx="3229748" cy="34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effectLst/>
                <a:latin typeface="Helvetica Neue"/>
              </a:rPr>
              <a:t>Общая информация о районах города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18EAC-C56C-8B4B-6EA8-6014AD5A5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3466" y="1581156"/>
            <a:ext cx="4576643" cy="2957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717BBF-66DE-395C-2381-35499BA1E33F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A9DD2-59C9-68B3-DD3E-3E4D9D29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39625F-5AF4-A90E-385D-709FF02721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D8BAA3B-F253-D6DA-8571-2D8CC73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800" b="0" i="0" dirty="0">
                <a:solidFill>
                  <a:srgbClr val="333333"/>
                </a:solidFill>
                <a:effectLst/>
                <a:latin typeface="Helvetica Neue"/>
              </a:rPr>
              <a:t>Автостоянки и паркинги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0F12DB54-77FD-0A8F-0C81-E12508C002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347311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A5D82-6946-2A4C-93F4-7ABA7E99EEFD}"/>
              </a:ext>
            </a:extLst>
          </p:cNvPr>
          <p:cNvSpPr txBox="1"/>
          <p:nvPr/>
        </p:nvSpPr>
        <p:spPr>
          <a:xfrm>
            <a:off x="0" y="0"/>
            <a:ext cx="46624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947686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F21B-1BB8-8FF6-4DCE-81F46DAA5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19445-A55A-505B-0B2E-0E24AE43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0" i="0" dirty="0">
                <a:effectLst/>
                <a:latin typeface="Helvetica Neue"/>
              </a:rPr>
              <a:t>Ситуация с парковками</a:t>
            </a:r>
            <a:endParaRPr lang="ru-RU" sz="2800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30B1870E-1FB1-9EF8-1B52-08B01BCD1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6712466"/>
              </p:ext>
            </p:extLst>
          </p:nvPr>
        </p:nvGraphicFramePr>
        <p:xfrm>
          <a:off x="5508171" y="1414774"/>
          <a:ext cx="3292371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419C70-D136-0840-65FF-0098BE415F77}"/>
              </a:ext>
            </a:extLst>
          </p:cNvPr>
          <p:cNvSpPr txBox="1"/>
          <p:nvPr/>
        </p:nvSpPr>
        <p:spPr>
          <a:xfrm>
            <a:off x="0" y="0"/>
            <a:ext cx="475166" cy="4350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31</a:t>
            </a:r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F87DA7F1-94A6-6ACD-5F35-15AC95D28B0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18563" y="1013046"/>
            <a:ext cx="4821787" cy="38270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4221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19068-DB9D-7D74-10AC-7A8A1F81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0DFDA1-25F0-77F8-0B26-2D7322EB18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F3B6411-25AD-A197-7546-EEEBE2F7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Состояние инженерных коммуникаций</a:t>
            </a:r>
            <a:endParaRPr lang="ru-RU" sz="2400"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044BE09-59B1-5932-A26C-39E9CB9FE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867351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EFA4DEA-4C10-6121-E9D6-D2C2FD67A48E}"/>
              </a:ext>
            </a:extLst>
          </p:cNvPr>
          <p:cNvSpPr txBox="1"/>
          <p:nvPr/>
        </p:nvSpPr>
        <p:spPr>
          <a:xfrm>
            <a:off x="0" y="2107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69769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E298-BEE4-3F0E-06A3-16D40CE5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7F2C10F-FF4B-395F-2283-F815D9667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2268349"/>
            <a:ext cx="3635830" cy="861704"/>
          </a:xfrm>
        </p:spPr>
        <p:txBody>
          <a:bodyPr/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000" b="0" i="0" dirty="0">
                <a:solidFill>
                  <a:srgbClr val="333333"/>
                </a:solidFill>
                <a:effectLst/>
                <a:latin typeface="Helvetica Neue"/>
              </a:rPr>
              <a:t>Петроградский (56 % от общего числа засоров),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000" b="0" i="0" dirty="0">
                <a:solidFill>
                  <a:srgbClr val="333333"/>
                </a:solidFill>
                <a:effectLst/>
                <a:latin typeface="Helvetica Neue"/>
              </a:rPr>
              <a:t>Кировский (53 % от общего числа засоров),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000" b="0" i="0" dirty="0">
                <a:solidFill>
                  <a:srgbClr val="333333"/>
                </a:solidFill>
                <a:effectLst/>
                <a:latin typeface="Helvetica Neue"/>
              </a:rPr>
              <a:t>Адмиралтейский (52 % от общего числа засоров).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130ADF-ECF8-3E1E-C16D-151F1717C8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1566061"/>
            <a:ext cx="2960913" cy="595085"/>
          </a:xfrm>
        </p:spPr>
        <p:txBody>
          <a:bodyPr>
            <a:noAutofit/>
          </a:bodyPr>
          <a:lstStyle/>
          <a:p>
            <a:r>
              <a:rPr lang="ru-RU" sz="1250" i="0" dirty="0">
                <a:solidFill>
                  <a:srgbClr val="333333"/>
                </a:solidFill>
                <a:effectLst/>
                <a:latin typeface="Helvetica Neue"/>
              </a:rPr>
              <a:t>Большая часть засоров приходится на </a:t>
            </a:r>
            <a:r>
              <a:rPr lang="ru-RU" sz="1250" dirty="0">
                <a:solidFill>
                  <a:srgbClr val="333333"/>
                </a:solidFill>
                <a:latin typeface="Helvetica Neue"/>
              </a:rPr>
              <a:t>следующие районы</a:t>
            </a:r>
            <a:r>
              <a:rPr lang="ru-RU" sz="1250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endParaRPr lang="ru-RU" sz="125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5B9AE0-7BEC-4C29-4C6F-B5E302C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По статистике Петербургского водоканала</a:t>
            </a:r>
            <a:r>
              <a:rPr lang="en-US" sz="2800" dirty="0"/>
              <a:t>:</a:t>
            </a:r>
            <a:endParaRPr lang="ru-RU" sz="28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DB3B49-5F38-E1A1-40A7-1A1C538B96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3515522"/>
            <a:ext cx="3635830" cy="811152"/>
          </a:xfrm>
        </p:spPr>
        <p:txBody>
          <a:bodyPr/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sz="900" b="0" i="0" dirty="0">
                <a:solidFill>
                  <a:srgbClr val="333333"/>
                </a:solidFill>
                <a:effectLst/>
                <a:latin typeface="Helvetica Neue"/>
              </a:rPr>
              <a:t>Колпинский (8 % от общего числа засоров),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sz="900" b="0" i="0" dirty="0">
                <a:solidFill>
                  <a:srgbClr val="333333"/>
                </a:solidFill>
                <a:effectLst/>
                <a:latin typeface="Helvetica Neue"/>
              </a:rPr>
              <a:t>Кронштадтский (10 % от общего числа засоров),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sz="900" b="0" i="0" dirty="0">
                <a:solidFill>
                  <a:srgbClr val="333333"/>
                </a:solidFill>
                <a:effectLst/>
                <a:latin typeface="Helvetica Neue"/>
              </a:rPr>
              <a:t>Курортный (10 % от общего числа засоров).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2D3BE3-604B-A97E-6854-A224E4B277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832510"/>
            <a:ext cx="2960913" cy="595085"/>
          </a:xfrm>
        </p:spPr>
        <p:txBody>
          <a:bodyPr>
            <a:noAutofit/>
          </a:bodyPr>
          <a:lstStyle/>
          <a:p>
            <a:pPr algn="l">
              <a:spcAft>
                <a:spcPts val="750"/>
              </a:spcAft>
            </a:pPr>
            <a:r>
              <a:rPr lang="ru-RU" sz="1200" b="0" i="0" dirty="0">
                <a:solidFill>
                  <a:srgbClr val="333333"/>
                </a:solidFill>
                <a:effectLst/>
                <a:latin typeface="Helvetica Neue"/>
              </a:rPr>
              <a:t>Вместе с тем, самый высокий уровень культуры пользования канализацией у жителей следующих районов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br>
              <a:rPr lang="ru-RU" sz="12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ru-RU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ED9B7-299A-20E9-CFDA-CAE58AA73992}"/>
              </a:ext>
            </a:extLst>
          </p:cNvPr>
          <p:cNvSpPr txBox="1"/>
          <p:nvPr/>
        </p:nvSpPr>
        <p:spPr>
          <a:xfrm>
            <a:off x="26143" y="0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789199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BA4C-4FF6-2AB9-A781-82852F1AB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11A65-B1CD-EB44-6EC7-8F2A5AED9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A8E0C9A-9396-8CF9-A911-5971D9C0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Безопасность населения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D88DAE6-BCF6-0D1A-0F56-4D582D77A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665477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E10D9F-DD15-E9A3-5ED5-4F8EE21FCD61}"/>
              </a:ext>
            </a:extLst>
          </p:cNvPr>
          <p:cNvSpPr txBox="1"/>
          <p:nvPr/>
        </p:nvSpPr>
        <p:spPr>
          <a:xfrm>
            <a:off x="0" y="2107"/>
            <a:ext cx="48854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902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E337F-95E4-CAAD-5E23-A24F1846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F0E99-CF64-511E-3D17-7835FF87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dirty="0">
                <a:latin typeface="Helvetica Neue"/>
              </a:rPr>
              <a:t>Распределение камер видеофиксации правонарушений по районам СПб</a:t>
            </a:r>
            <a:endParaRPr lang="ru-RU" sz="2400" b="0" i="0" dirty="0">
              <a:effectLst/>
              <a:latin typeface="Helvetica Neue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59B3C83D-7073-9BEB-1668-53DE9BFD2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224251"/>
              </p:ext>
            </p:extLst>
          </p:nvPr>
        </p:nvGraphicFramePr>
        <p:xfrm>
          <a:off x="5441263" y="1487523"/>
          <a:ext cx="3252227" cy="32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3301403E-D8C2-68A2-972F-05BE9172C43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68001" y="990227"/>
            <a:ext cx="4825876" cy="38439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76D3C4-97BB-8693-6C84-83658B26B607}"/>
              </a:ext>
            </a:extLst>
          </p:cNvPr>
          <p:cNvSpPr txBox="1"/>
          <p:nvPr/>
        </p:nvSpPr>
        <p:spPr>
          <a:xfrm>
            <a:off x="0" y="0"/>
            <a:ext cx="475166" cy="43056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747251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24ED-4D7B-2532-C46E-F4FCA16F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7C3D79-64A8-AFFC-A2A5-F969D8BF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4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i="0" dirty="0">
                <a:solidFill>
                  <a:srgbClr val="FF0000"/>
                </a:solidFill>
                <a:effectLst/>
                <a:latin typeface="Helvetica Neue"/>
              </a:rPr>
              <a:t>Выводы</a:t>
            </a:r>
            <a:r>
              <a:rPr lang="ru-RU" i="0" dirty="0">
                <a:solidFill>
                  <a:srgbClr val="333333"/>
                </a:solidFill>
                <a:effectLst/>
                <a:latin typeface="Helvetica Neue"/>
              </a:rPr>
              <a:t> и результаты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5DFB41-4B4D-6835-F3A6-DD00E2DB63AB}"/>
              </a:ext>
            </a:extLst>
          </p:cNvPr>
          <p:cNvSpPr txBox="1"/>
          <p:nvPr/>
        </p:nvSpPr>
        <p:spPr>
          <a:xfrm>
            <a:off x="0" y="0"/>
            <a:ext cx="466245" cy="4439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37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A57C4672-E067-CF31-208A-EF84AF6E0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461" y="3662059"/>
            <a:ext cx="7742534" cy="991701"/>
          </a:xfrm>
        </p:spPr>
        <p:txBody>
          <a:bodyPr/>
          <a:lstStyle/>
          <a:p>
            <a:pPr algn="just"/>
            <a:r>
              <a:rPr lang="ru-RU" dirty="0"/>
              <a:t>Не будем хранить интригу – по результатам нашего исследования, самым комфортным районом для жизни был признан </a:t>
            </a:r>
            <a:r>
              <a:rPr lang="ru-RU" b="1" dirty="0">
                <a:solidFill>
                  <a:srgbClr val="FF0000"/>
                </a:solidFill>
              </a:rPr>
              <a:t>Выборгский район</a:t>
            </a:r>
            <a:r>
              <a:rPr lang="ru-RU" dirty="0"/>
              <a:t>. Почетное второе место разделяют Центральный и Невский районы. Абсолютного аутсайдера по этическим соображением искать не будем в виду не самого объективного и всестороннего подхода к исследованию - мы это еще обсудим подробнее. 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0ADAD0-1D7F-5D20-58A2-8B710447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0" y="1543911"/>
            <a:ext cx="7605059" cy="20548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A4C77-CBDC-AEAC-998E-01BA31900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0AF49-9538-B279-037C-3A50FC67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Выводы и результаты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828D4F-631A-CAB2-2C23-8821D3A07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4905" y="1781106"/>
            <a:ext cx="7467600" cy="2380529"/>
          </a:xfrm>
        </p:spPr>
        <p:txBody>
          <a:bodyPr/>
          <a:lstStyle/>
          <a:p>
            <a:r>
              <a:rPr lang="ru-RU" dirty="0"/>
              <a:t>Вообще сама по себе задача поиска наиболее комфортного района нетривиальная и в ней гораздо больше значимых условий и параметров которые следует учитывать в каждом конкретном случае. К тому же, </a:t>
            </a:r>
            <a:r>
              <a:rPr lang="ru-RU" b="1" dirty="0"/>
              <a:t>наши технические возможности не позволяют оценить комфортность данной конкретной точки на карте для данного конкретного человека или группы человек в полной мере</a:t>
            </a:r>
            <a:r>
              <a:rPr lang="ru-RU" dirty="0"/>
              <a:t>. Однако, несмотря на это, проведенное исследование позволило не столько определить самый комфортный район, а сколько сформировать концепцию поиска этого самого района – то есть задействовать более мощные вычислительные мощности и подключить гораздо более баз данных. </a:t>
            </a:r>
            <a:r>
              <a:rPr lang="ru-RU" dirty="0">
                <a:solidFill>
                  <a:srgbClr val="FF0000"/>
                </a:solidFill>
              </a:rPr>
              <a:t>Мы предлагаем интегрировать в сервисы подбора жилья сервис, оценивающий множество факторов проживания в каждом конкретном районе. </a:t>
            </a:r>
          </a:p>
          <a:p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E0CCD-7FEB-2D2C-7C28-B5CBF5C0C457}"/>
              </a:ext>
            </a:extLst>
          </p:cNvPr>
          <p:cNvSpPr txBox="1"/>
          <p:nvPr/>
        </p:nvSpPr>
        <p:spPr>
          <a:xfrm>
            <a:off x="0" y="0"/>
            <a:ext cx="46624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4028800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57EE-008B-25BC-1D31-69D8AD13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91C2B-AA4F-DC6E-1D5F-AF10C386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Выводы и результаты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A2DB62-657A-DEF9-8D23-85FBCCCD9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28" y="1640150"/>
            <a:ext cx="7467600" cy="2918469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Итак</a:t>
            </a:r>
            <a:r>
              <a:rPr lang="ru-RU" dirty="0"/>
              <a:t>, популярные сервисы для подбора аренды или покупки жилья в своем функционале «умной» оценки качества жилья в данной конкретной точке на карте, к сожалению, пока сильно ограничены. Что имеется в виду? Допустим, вы семейный человек и у вас появилась необходимость аренды квартиры в Санкт-Петербурге. Вы открываете платформу поиска объявлений типа «Циан» или «</a:t>
            </a:r>
            <a:r>
              <a:rPr lang="ru-RU" dirty="0" err="1"/>
              <a:t>Авито</a:t>
            </a:r>
            <a:r>
              <a:rPr lang="ru-RU" dirty="0"/>
              <a:t> Недвижимость», затем отфильтровываете квартиры по требуемому ценовому диапазону и видите многообразие различных вариантов. Как тут не прогадать с выбором? А вот если бы сервисы имели в себе инструментарий для оценивания состояния инженерных сетей, количества транспортных узлов, фитнес-залов, столовых, школ и садов в каждом районе или даже имели возможности поиска оптимума этих данных по каждому жилому дому города, согласитесь, было бы гораздо проще искать жилье. Опять же - </a:t>
            </a:r>
            <a:r>
              <a:rPr lang="ru-RU" dirty="0">
                <a:solidFill>
                  <a:srgbClr val="FF0000"/>
                </a:solidFill>
              </a:rPr>
              <a:t>такой функционал можно сформировать просто объединив сервисы городских карт, баз данных городских служб с приложением подбора и аренды жилья. </a:t>
            </a:r>
            <a:r>
              <a:rPr lang="ru-RU" dirty="0"/>
              <a:t>Таким образом, возможности "умного" подбора жилья могут стать поистине впечатляющими!</a:t>
            </a:r>
          </a:p>
          <a:p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032AA-8C13-9249-AEA9-503CA5CB43F8}"/>
              </a:ext>
            </a:extLst>
          </p:cNvPr>
          <p:cNvSpPr txBox="1"/>
          <p:nvPr/>
        </p:nvSpPr>
        <p:spPr>
          <a:xfrm>
            <a:off x="0" y="-2354"/>
            <a:ext cx="470705" cy="4350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50050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b="0" i="0" dirty="0">
                <a:effectLst/>
                <a:latin typeface="Helvetica Neue"/>
              </a:rPr>
              <a:t>Площадь муниципальных районов Санкт-Петербурга.</a:t>
            </a:r>
            <a:endParaRPr lang="ru-RU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46CAEE1-FC26-8EC2-9B33-A6083EBCF1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975110"/>
              </p:ext>
            </p:extLst>
          </p:nvPr>
        </p:nvGraphicFramePr>
        <p:xfrm>
          <a:off x="5508171" y="1444532"/>
          <a:ext cx="3171372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91057C9E-8721-8D89-7BEE-83329092321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20435" y="1066055"/>
            <a:ext cx="5058192" cy="371748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1AEFA5-C97D-593D-F58B-618B87F95B6B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22C9CD1-7966-A4D1-93A9-AAE66E186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95% данных бралось с сайта </a:t>
            </a:r>
            <a:r>
              <a:rPr lang="en-US" b="1" dirty="0"/>
              <a:t>data.gov.spb.ru</a:t>
            </a:r>
            <a:r>
              <a:rPr lang="ru-RU" b="1" dirty="0"/>
              <a:t> </a:t>
            </a:r>
            <a:r>
              <a:rPr lang="ru-RU" dirty="0"/>
              <a:t>– и все датасеты, за исключением одного датированы 2024 годом. Один датасет (информация о скверах и озеленении) 2021 года и эти данные устаревшими точно нельзя назвать. </a:t>
            </a:r>
          </a:p>
          <a:p>
            <a:pPr algn="ctr"/>
            <a:r>
              <a:rPr lang="ru-RU" dirty="0">
                <a:solidFill>
                  <a:srgbClr val="00B050"/>
                </a:solidFill>
              </a:rPr>
              <a:t>Датасеты можно считать актуальными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F0BCC4-91A3-165D-BEE9-BF4F0CC445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7C623F-43A2-1CC0-05E6-6692801E4A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 сожалению, в рамках исследования не было технической возможности обработать больше данных (эта работа заняла бы значительно больше времени и вычислительных ресурсов). В тех датасетах, что были в нашем распоряжении данных также не хватало и они были не в полном объеме.</a:t>
            </a:r>
          </a:p>
          <a:p>
            <a:pPr algn="ctr"/>
            <a:r>
              <a:rPr lang="ru-RU" dirty="0">
                <a:solidFill>
                  <a:srgbClr val="FFC000"/>
                </a:solidFill>
                <a:highlight>
                  <a:srgbClr val="FF0000"/>
                </a:highlight>
              </a:rPr>
              <a:t>Датасеты сложно назвать удовлетворительно полными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F76F07-0DE5-8963-A858-7AD6C5D4B4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Полнота данных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2AF2039-0DE5-E7D6-712A-76AB58F6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Метрика качества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878671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A169D-A643-49D7-1088-3910BF56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Метрика качества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4484E8-59E5-8EE1-3A83-B212A6498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Несмотря на неполноту данных, в целом, никаких аномальных результатов отмечено не было – все в пределах нормы. Выборки были небольшими, но объективными и не оторванными от реальности.</a:t>
            </a:r>
          </a:p>
          <a:p>
            <a:pPr algn="ctr"/>
            <a:r>
              <a:rPr lang="ru-RU" dirty="0">
                <a:solidFill>
                  <a:srgbClr val="00B050"/>
                </a:solidFill>
              </a:rPr>
              <a:t>Датасеты можно считать точными 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12077C-CCBD-43BC-C750-DF518BECD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Точность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CB8EE32-13B7-62F5-5EDC-57DCFC0C5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Внутри датасетов не было встречено никаких противоречий – базы данных, которые предоставил сайт </a:t>
            </a:r>
            <a:r>
              <a:rPr lang="en-US" b="1" dirty="0"/>
              <a:t>data.gov.spb.ru</a:t>
            </a:r>
            <a:r>
              <a:rPr lang="ru-RU" b="1" dirty="0"/>
              <a:t>, </a:t>
            </a:r>
            <a:r>
              <a:rPr lang="ru-RU" dirty="0"/>
              <a:t>были составлены корректно. А те данные, которые были взяты из других источников были не единожды проверены.</a:t>
            </a:r>
          </a:p>
          <a:p>
            <a:r>
              <a:rPr lang="ru-RU" dirty="0">
                <a:solidFill>
                  <a:srgbClr val="00B050"/>
                </a:solidFill>
              </a:rPr>
              <a:t>Таким образом, датасеты можно считать согласованными 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ECEB4C6-DE9C-479E-CA46-FA2CD6D0BD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Согласованность</a:t>
            </a:r>
          </a:p>
        </p:txBody>
      </p:sp>
    </p:spTree>
    <p:extLst>
      <p:ext uri="{BB962C8B-B14F-4D97-AF65-F5344CB8AC3E}">
        <p14:creationId xmlns:p14="http://schemas.microsoft.com/office/powerpoint/2010/main" val="2779424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219AE16-3293-699A-D063-596A1BA6D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Было выяснено, что данные не имеют совпадений по аргументам, абсолютное большинство данных не было учтено дважды (нельзя исключать человеческий фактор). Здесь необходимо отметить высокое качество структурированности данных собранных датасетов.</a:t>
            </a:r>
          </a:p>
          <a:p>
            <a:pPr algn="ctr"/>
            <a:r>
              <a:rPr lang="ru-RU" dirty="0">
                <a:solidFill>
                  <a:srgbClr val="00B050"/>
                </a:solidFill>
              </a:rPr>
              <a:t>Данные можно считать уникальными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E82512-F696-C946-7E29-3F3D01DE2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Уникальность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3147EA-5C0F-2A0B-8E5F-0D6239A5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Метрика качества 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100886-49F9-02E4-23CF-5DD98C4F3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Тематика нашей работы позволила работать с большим объемом открытых данных. С доступностью данных проблем не возникло. Более того, практически все данные были уже представлены в относительно удобном виде.</a:t>
            </a:r>
          </a:p>
          <a:p>
            <a:r>
              <a:rPr lang="ru-RU" dirty="0">
                <a:solidFill>
                  <a:srgbClr val="00B050"/>
                </a:solidFill>
              </a:rPr>
              <a:t>Данные можно считать предельно доступными 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64F265D-280E-E8BF-5A44-552293D38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Доступность</a:t>
            </a:r>
          </a:p>
        </p:txBody>
      </p:sp>
    </p:spTree>
    <p:extLst>
      <p:ext uri="{BB962C8B-B14F-4D97-AF65-F5344CB8AC3E}">
        <p14:creationId xmlns:p14="http://schemas.microsoft.com/office/powerpoint/2010/main" val="4070711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C9C7D0F-FDBB-85D7-5064-FCC7413080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Авторитетность источников и качество данных ни разу не дали нам повода для сомнений в объективности и полноте последних – у нас не возникает необходимости проводить дополнительные проверки данных.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Единственная проблема – данных мало. Для прикладного применения этих данных будет явно недостаточно.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дальнейшем, если возникнет необходимость масштабировать проект для реального использования в сервисах подбора жилья будет необходимо сильно расширить количество используемых источников данных.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D04C85E-0558-1BD8-79AC-54AEB420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Итог метрики качества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909466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2D187-31DD-C1AF-8CF0-324C9C5F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6F44C-8687-0737-5590-A0B641CC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</a:t>
            </a:r>
            <a:r>
              <a:rPr lang="en-US" sz="240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данных и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CA30F-BA07-1212-1458-E3519850BF98}"/>
              </a:ext>
            </a:extLst>
          </p:cNvPr>
          <p:cNvSpPr txBox="1"/>
          <p:nvPr/>
        </p:nvSpPr>
        <p:spPr>
          <a:xfrm>
            <a:off x="407193" y="915977"/>
            <a:ext cx="82506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https://spb.pr-flat.ru/blog/rayony-sankt-peterburga-kolichestvo-munitsipalnye-okruga-i-osobennosti/</a:t>
            </a:r>
            <a:r>
              <a:rPr lang="ru-RU" sz="1800" u="sng" dirty="0"/>
              <a:t> </a:t>
            </a:r>
            <a:r>
              <a:rPr lang="ru-RU" sz="1800" dirty="0"/>
              <a:t>- сведения о площади городских районов и численности населения</a:t>
            </a:r>
            <a:endParaRPr lang="ru-RU" sz="18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https://data.gov.spb.ru/irsi/7840424142-Sostav-zemel-Sankt-Peterburga-na-kotoryh-raspolozheny-lesa/structure_version/152/?search_all=</a:t>
            </a:r>
            <a:r>
              <a:rPr lang="ru-RU" u="sng" dirty="0"/>
              <a:t>лес</a:t>
            </a:r>
            <a:r>
              <a:rPr lang="en-US" dirty="0"/>
              <a:t> </a:t>
            </a:r>
            <a:r>
              <a:rPr lang="ru-RU" dirty="0"/>
              <a:t>- сведения о лесах в окрестности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https://data.gov.spb.ru/irsi/7840424142-Spisok-specializirovannyh-sadovo-parkovyh-predpriyatij/structure_version/148/?search_all=</a:t>
            </a:r>
            <a:r>
              <a:rPr lang="ru-RU" u="sng" dirty="0"/>
              <a:t>парк</a:t>
            </a:r>
            <a:r>
              <a:rPr lang="ru-RU" dirty="0"/>
              <a:t> - сведения о парковых зонах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https://data.gov.spb.ru/irsi/7832000076-znop-mestnogo-znacheniya/structure_version/471/?search_all=</a:t>
            </a:r>
            <a:r>
              <a:rPr lang="ru-RU" u="sng" dirty="0"/>
              <a:t>зелен</a:t>
            </a:r>
            <a:r>
              <a:rPr lang="en-US" dirty="0"/>
              <a:t> </a:t>
            </a:r>
            <a:r>
              <a:rPr lang="ru-RU" dirty="0"/>
              <a:t>- сведения о скверах и озеленительных мероприятиях в Санкт-Петербурге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FC56D-B0F0-CF86-8AFA-9E54EEA47726}"/>
              </a:ext>
            </a:extLst>
          </p:cNvPr>
          <p:cNvSpPr txBox="1"/>
          <p:nvPr/>
        </p:nvSpPr>
        <p:spPr>
          <a:xfrm>
            <a:off x="0" y="1617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256575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74E1-8A08-CBA8-EA05-2BE8B4C6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34B4E-94BD-1DF1-9825-DFD3C79B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121C4-B9AA-348D-440D-8637C0DF4801}"/>
              </a:ext>
            </a:extLst>
          </p:cNvPr>
          <p:cNvSpPr txBox="1"/>
          <p:nvPr/>
        </p:nvSpPr>
        <p:spPr>
          <a:xfrm>
            <a:off x="407193" y="915977"/>
            <a:ext cx="82506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https://data.gov.spb.ru/irsi/7808043833-info_health_service/structure_version/327/?search_all=</a:t>
            </a:r>
            <a:r>
              <a:rPr lang="ru-RU" u="sng" dirty="0" err="1"/>
              <a:t>лечеб</a:t>
            </a:r>
            <a:r>
              <a:rPr lang="ru-RU" dirty="0"/>
              <a:t> - сведения о медучреждениях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https://data.gov.spb.ru/irsi/7803050795-perechen-gosudarstvennyh-uchrezhdenij-fizicheskoj-kultury-i-sporta-v-Sankt-Peterburge/structure_version/425/ </a:t>
            </a:r>
            <a:r>
              <a:rPr lang="ru-RU" dirty="0"/>
              <a:t>- сведения о спортивных объектах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https://data.gov.spb.ru/irsi/7830002078-Perechen-obrazovatelnyh-organizacij/structure_version/361/?search_all=</a:t>
            </a:r>
            <a:r>
              <a:rPr lang="ru-RU" u="sng" dirty="0"/>
              <a:t>школ</a:t>
            </a:r>
            <a:r>
              <a:rPr lang="en-US" u="sng" dirty="0"/>
              <a:t> </a:t>
            </a:r>
            <a:r>
              <a:rPr lang="ru-RU" dirty="0"/>
              <a:t>- сведения о школах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https://data.gov.spb.ru/irsi/7830002078-Perechen-doshkolnyh-obrazovatelnyh-organizacij-v-spb/structure_version/478/ </a:t>
            </a:r>
            <a:r>
              <a:rPr lang="en-US" dirty="0"/>
              <a:t> </a:t>
            </a:r>
            <a:r>
              <a:rPr lang="ru-RU" dirty="0"/>
              <a:t>- сведения о детских садах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D6E64-B387-E46C-092F-9A20C07299E3}"/>
              </a:ext>
            </a:extLst>
          </p:cNvPr>
          <p:cNvSpPr txBox="1"/>
          <p:nvPr/>
        </p:nvSpPr>
        <p:spPr>
          <a:xfrm>
            <a:off x="0" y="0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21014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E586-9A15-44E7-952C-BF8668625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80EC7-FE90-F66A-8F0B-D9618469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213DA-78B0-70CB-B12A-DEAA07D751B2}"/>
              </a:ext>
            </a:extLst>
          </p:cNvPr>
          <p:cNvSpPr txBox="1"/>
          <p:nvPr/>
        </p:nvSpPr>
        <p:spPr>
          <a:xfrm>
            <a:off x="407193" y="915977"/>
            <a:ext cx="82506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https://data.gov.spb.ru/irsi/7830002078-Informaciya-o-sportivnoj-podgotovke-detej-i-molodezhi-v-Sankt-Peterburge/structure_version/350/?search_all=</a:t>
            </a:r>
            <a:r>
              <a:rPr lang="ru-RU" u="sng" dirty="0" err="1"/>
              <a:t>спортив</a:t>
            </a:r>
            <a:r>
              <a:rPr lang="en-US" dirty="0"/>
              <a:t> </a:t>
            </a:r>
            <a:r>
              <a:rPr lang="ru-RU" dirty="0"/>
              <a:t>- сведения об объектах дополнительного образования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https://data.gov.spb.ru/irsi/7832000069-obuekty-kulturnogo-naslediya-na-territorii-sankt-peterburga/structure_version/436/?search_all=</a:t>
            </a:r>
            <a:r>
              <a:rPr lang="ru-RU" u="sng" dirty="0"/>
              <a:t>культ</a:t>
            </a:r>
            <a:r>
              <a:rPr lang="ru-RU" dirty="0"/>
              <a:t> - сведения об объектах культурного наследия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https://data.gov.spb.ru/irsi/7830002078-Perechen-gosudarstvennyh-uchrezhdenij-kultury-na-territorii-rajona-Sankt-Peterburga/structure_version/324/?search_all=</a:t>
            </a:r>
            <a:r>
              <a:rPr lang="ru-RU" u="sng" dirty="0"/>
              <a:t>культур</a:t>
            </a:r>
            <a:r>
              <a:rPr lang="en-US" u="sng" dirty="0"/>
              <a:t> </a:t>
            </a:r>
            <a:r>
              <a:rPr lang="ru-RU" dirty="0"/>
              <a:t>- сведения об объектах для культурного досуга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https://data.gov.spb.ru/irsi/7842489089-kinoteatry/structure_version/159/?search_all=</a:t>
            </a:r>
            <a:r>
              <a:rPr lang="ru-RU" u="sng" dirty="0"/>
              <a:t>кино</a:t>
            </a:r>
            <a:r>
              <a:rPr lang="ru-RU" dirty="0"/>
              <a:t> - сведения о кинотеатрах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065CB-786A-102B-CA04-2B6D7D2FCFF9}"/>
              </a:ext>
            </a:extLst>
          </p:cNvPr>
          <p:cNvSpPr txBox="1"/>
          <p:nvPr/>
        </p:nvSpPr>
        <p:spPr>
          <a:xfrm>
            <a:off x="0" y="0"/>
            <a:ext cx="480196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348069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3899-4421-A6C5-0CE2-4F913E8A1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1A8AD-734E-C3A4-1441-0B7DAAB1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C8298-618F-CFD3-DD90-0ACD23DFB1E6}"/>
              </a:ext>
            </a:extLst>
          </p:cNvPr>
          <p:cNvSpPr txBox="1"/>
          <p:nvPr/>
        </p:nvSpPr>
        <p:spPr>
          <a:xfrm>
            <a:off x="407193" y="915977"/>
            <a:ext cx="825061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https://data.gov.spb.ru/irsi/7830001853-dannye-ob-avtostoyankah-parkingah-i-garazhah/structure_version/146/</a:t>
            </a:r>
            <a:r>
              <a:rPr lang="ru-RU" sz="1800" dirty="0"/>
              <a:t>  </a:t>
            </a:r>
            <a:r>
              <a:rPr lang="ru-RU" dirty="0"/>
              <a:t>- сведения об автостоянках и паркингах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https://www.gov.spb.ru/gov/otrasl/ingen/news/266115/ </a:t>
            </a:r>
            <a:r>
              <a:rPr lang="ru-RU" dirty="0"/>
              <a:t>- статистика Петербургского водоканала о состоянии инженерных коммуникаций</a:t>
            </a:r>
            <a:r>
              <a:rPr lang="en-US" dirty="0"/>
              <a:t>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https://data.gov.spb.ru/irsi/7825457753-Addresses_camera_installation/structure_version/331/?search_all=</a:t>
            </a:r>
            <a:r>
              <a:rPr lang="ru-RU" u="sng" dirty="0"/>
              <a:t>камер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- сведения о камерах фото- и видеофиксации в Санкт-Петербурге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https://data.gov.spb.ru/irsi/7842489089-muzei/structure_version/569/?search_all=</a:t>
            </a:r>
            <a:r>
              <a:rPr lang="ru-RU" u="sng" dirty="0"/>
              <a:t>муз</a:t>
            </a:r>
            <a:r>
              <a:rPr lang="ru-RU" dirty="0"/>
              <a:t> - сведения о музеях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A5EC4D-8D8D-C7D1-E682-37A3B4C302AC}"/>
              </a:ext>
            </a:extLst>
          </p:cNvPr>
          <p:cNvSpPr txBox="1"/>
          <p:nvPr/>
        </p:nvSpPr>
        <p:spPr>
          <a:xfrm>
            <a:off x="0" y="0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547612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03F56-4DAA-D91D-963F-84A4C9F00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2AAE2-74E9-E764-8E77-51DAFD8A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7ECAD-7E92-F4D2-946A-E2286D01F7D4}"/>
              </a:ext>
            </a:extLst>
          </p:cNvPr>
          <p:cNvSpPr txBox="1"/>
          <p:nvPr/>
        </p:nvSpPr>
        <p:spPr>
          <a:xfrm>
            <a:off x="407193" y="915977"/>
            <a:ext cx="8250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https://data.gov.spb.ru/irsi/7830001067-perechen-ostanovochnyh-punktov-s-ukazaniem-vida-transporta-i-s-koordinatami-ih-mestopolozheniya/structure_version/642/?search_all=</a:t>
            </a:r>
            <a:r>
              <a:rPr lang="ru-RU" u="sng" dirty="0" err="1"/>
              <a:t>остано</a:t>
            </a:r>
            <a:r>
              <a:rPr lang="ru-RU" u="sng" dirty="0"/>
              <a:t> -</a:t>
            </a:r>
            <a:r>
              <a:rPr lang="ru-RU" dirty="0"/>
              <a:t> сведения о остановочных пунктах общественного транспорта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4A817-1ACC-5780-C0BC-1FCA3BA6D81F}"/>
              </a:ext>
            </a:extLst>
          </p:cNvPr>
          <p:cNvSpPr txBox="1"/>
          <p:nvPr/>
        </p:nvSpPr>
        <p:spPr>
          <a:xfrm>
            <a:off x="0" y="0"/>
            <a:ext cx="48408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15954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CA9C2-4D5C-A3A7-07DA-CE9E704B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i="0" dirty="0">
                <a:effectLst/>
                <a:latin typeface="Helvetica Neue"/>
              </a:rPr>
              <a:t>Численность населения Санкт-Петербурга</a:t>
            </a:r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DA221B2D-D2F8-0F16-7C0C-B340D6DB58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0949" y="967925"/>
            <a:ext cx="4919547" cy="386913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A4EE3ADD-CFEF-8837-DF13-478BAF91D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799242"/>
              </p:ext>
            </p:extLst>
          </p:nvPr>
        </p:nvGraphicFramePr>
        <p:xfrm>
          <a:off x="5508171" y="1444532"/>
          <a:ext cx="3171372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830A0D3-CBB9-0878-9215-7AEE28ACDA0A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8744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173CC0-8E58-E77D-1EEC-CDE10C5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Плотность населения Санкт-Петербурга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98C47B4E-EFBD-EBB1-F618-13099C3F4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62215"/>
              </p:ext>
            </p:extLst>
          </p:nvPr>
        </p:nvGraphicFramePr>
        <p:xfrm>
          <a:off x="5418961" y="1371764"/>
          <a:ext cx="3292372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">
            <a:extLst>
              <a:ext uri="{FF2B5EF4-FFF2-40B4-BE49-F238E27FC236}">
                <a16:creationId xmlns:a16="http://schemas.microsoft.com/office/drawing/2014/main" id="{D2CC227A-8F69-80C5-FA0A-E13C8D2BE1F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89932" y="1089025"/>
            <a:ext cx="4772722" cy="36165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42B715-E433-FB5C-10DE-85A8445F2043}"/>
              </a:ext>
            </a:extLst>
          </p:cNvPr>
          <p:cNvSpPr txBox="1"/>
          <p:nvPr/>
        </p:nvSpPr>
        <p:spPr>
          <a:xfrm>
            <a:off x="0" y="2903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72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30AB5-216B-F677-8EF0-AA9724A8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A57AA1-0987-12A5-8630-A5D63F9B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39967-F84D-17BA-C78E-151DFAF0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DA22A2-F0CA-DE64-E979-E94420C07D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5486679-8925-CF11-ECF1-65C7860D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Ситуация с лесопарковыми зонами в Санкт-Петербурге</a:t>
            </a:r>
            <a:endParaRPr lang="ru-RU" sz="2400" dirty="0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26D522D4-0506-543C-5317-D57AC5957B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893821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7573B2D-07AA-0C49-30DF-557E0D1610AC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3161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C3D75-44C4-42F6-A93F-29DFDF103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9263DFBA-1AC4-F682-80A4-34C996C86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938626"/>
              </p:ext>
            </p:extLst>
          </p:nvPr>
        </p:nvGraphicFramePr>
        <p:xfrm>
          <a:off x="624114" y="1233715"/>
          <a:ext cx="3229748" cy="34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162A62-BD19-CF68-786D-B2448365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0" i="0" dirty="0">
                <a:effectLst/>
                <a:latin typeface="Helvetica Neue"/>
              </a:rPr>
              <a:t>Леса в окрестностях Санкт-Петербурга</a:t>
            </a:r>
            <a:endParaRPr lang="ru-RU" sz="2800" dirty="0"/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58E9FD1A-E541-0D97-348B-6CB28C14F34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099187" y="1485343"/>
            <a:ext cx="4299911" cy="327520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3C26D8-6073-205E-B4E4-04D2DA2D4785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47788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6042</TotalTime>
  <Words>3598</Words>
  <Application>Microsoft Office PowerPoint</Application>
  <PresentationFormat>Экран (16:9)</PresentationFormat>
  <Paragraphs>183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6" baseType="lpstr">
      <vt:lpstr>ALS Gorizont Bold Expanded</vt:lpstr>
      <vt:lpstr>Arial</vt:lpstr>
      <vt:lpstr>Calibri</vt:lpstr>
      <vt:lpstr>Golos Text</vt:lpstr>
      <vt:lpstr>Golos Text DemiBold</vt:lpstr>
      <vt:lpstr>Helvetica Neue</vt:lpstr>
      <vt:lpstr>Тема1</vt:lpstr>
      <vt:lpstr>Поиск самого комфортного района Санкт-Петербурга для жизни</vt:lpstr>
      <vt:lpstr>Презентация PowerPoint</vt:lpstr>
      <vt:lpstr>Общая информация о районах города</vt:lpstr>
      <vt:lpstr>Площадь муниципальных районов Санкт-Петербурга.</vt:lpstr>
      <vt:lpstr>Численность населения Санкт-Петербурга</vt:lpstr>
      <vt:lpstr>Плотность населения Санкт-Петербурга</vt:lpstr>
      <vt:lpstr>Презентация PowerPoint</vt:lpstr>
      <vt:lpstr>Ситуация с лесопарковыми зонами в Санкт-Петербурге</vt:lpstr>
      <vt:lpstr>Леса в окрестностях Санкт-Петербурга</vt:lpstr>
      <vt:lpstr>Парковые предприятия Санкт-Петербурга</vt:lpstr>
      <vt:lpstr>Скверы и зеленые насаждения Санкт-Петербурга</vt:lpstr>
      <vt:lpstr>Презентация PowerPoint</vt:lpstr>
      <vt:lpstr>Распределение медицинских учреждений по районам Санкт-Петербурга</vt:lpstr>
      <vt:lpstr>Распределение медучреждений по районам Петербурга</vt:lpstr>
      <vt:lpstr>Спортивно-оздоровительные объекты Санкт-Петербурга</vt:lpstr>
      <vt:lpstr>Школы специализированной спортивной подготовки в Петербурге</vt:lpstr>
      <vt:lpstr>Презентация PowerPoint</vt:lpstr>
      <vt:lpstr>Детские сады, школы и спортивные секции в Санкт-Петербурге</vt:lpstr>
      <vt:lpstr>Распределение Петербургских школ по районам города</vt:lpstr>
      <vt:lpstr>Детские сады в Санкт-Петербурге</vt:lpstr>
      <vt:lpstr>Спортивные детские секции в Петербурге</vt:lpstr>
      <vt:lpstr>Презентация PowerPoint</vt:lpstr>
      <vt:lpstr>Культура и досуг в Санкт-Петербурге</vt:lpstr>
      <vt:lpstr>Объекты культурного наследия Санкт-Петербурга</vt:lpstr>
      <vt:lpstr>Объекты культурного досуга</vt:lpstr>
      <vt:lpstr>Объекты культурного досуга</vt:lpstr>
      <vt:lpstr>Музейные комплексы в Санкт-Петербурге</vt:lpstr>
      <vt:lpstr>Кинотеатры</vt:lpstr>
      <vt:lpstr>Презентация PowerPoint</vt:lpstr>
      <vt:lpstr>Автостоянки и паркинги</vt:lpstr>
      <vt:lpstr>Ситуация с парковками</vt:lpstr>
      <vt:lpstr>Состояние инженерных коммуникаций</vt:lpstr>
      <vt:lpstr>По статистике Петербургского водоканала:</vt:lpstr>
      <vt:lpstr>Безопасность населения</vt:lpstr>
      <vt:lpstr>Распределение камер видеофиксации правонарушений по районам СПб</vt:lpstr>
      <vt:lpstr>Презентация PowerPoint</vt:lpstr>
      <vt:lpstr>Выводы и результаты</vt:lpstr>
      <vt:lpstr>Выводы и результаты</vt:lpstr>
      <vt:lpstr>Выводы и результаты</vt:lpstr>
      <vt:lpstr>Метрика качества данных</vt:lpstr>
      <vt:lpstr>Метрика качества данных</vt:lpstr>
      <vt:lpstr>Метрика качества данных</vt:lpstr>
      <vt:lpstr>Итог метрики качества данных</vt:lpstr>
      <vt:lpstr>Спасибо за внимание!</vt:lpstr>
      <vt:lpstr>Список использованных данных и датасетов</vt:lpstr>
      <vt:lpstr>Список использованных датасетов</vt:lpstr>
      <vt:lpstr>Список использованных датасетов</vt:lpstr>
      <vt:lpstr>Список использованных датасетов</vt:lpstr>
      <vt:lpstr>Список использованных датасетов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Макаров</cp:lastModifiedBy>
  <cp:revision>151</cp:revision>
  <dcterms:created xsi:type="dcterms:W3CDTF">2014-06-27T12:30:22Z</dcterms:created>
  <dcterms:modified xsi:type="dcterms:W3CDTF">2025-01-07T01:19:38Z</dcterms:modified>
</cp:coreProperties>
</file>